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73"/>
  </p:notesMasterIdLst>
  <p:sldIdLst>
    <p:sldId id="256" r:id="rId2"/>
    <p:sldId id="257" r:id="rId3"/>
    <p:sldId id="447" r:id="rId4"/>
    <p:sldId id="449" r:id="rId5"/>
    <p:sldId id="415" r:id="rId6"/>
    <p:sldId id="416" r:id="rId7"/>
    <p:sldId id="448" r:id="rId8"/>
    <p:sldId id="426" r:id="rId9"/>
    <p:sldId id="372" r:id="rId10"/>
    <p:sldId id="427" r:id="rId11"/>
    <p:sldId id="428" r:id="rId12"/>
    <p:sldId id="404" r:id="rId13"/>
    <p:sldId id="425" r:id="rId14"/>
    <p:sldId id="405" r:id="rId15"/>
    <p:sldId id="429" r:id="rId16"/>
    <p:sldId id="430" r:id="rId17"/>
    <p:sldId id="431" r:id="rId18"/>
    <p:sldId id="406" r:id="rId19"/>
    <p:sldId id="407" r:id="rId20"/>
    <p:sldId id="421" r:id="rId21"/>
    <p:sldId id="414" r:id="rId22"/>
    <p:sldId id="377" r:id="rId23"/>
    <p:sldId id="432" r:id="rId24"/>
    <p:sldId id="408" r:id="rId25"/>
    <p:sldId id="433" r:id="rId26"/>
    <p:sldId id="409" r:id="rId27"/>
    <p:sldId id="434" r:id="rId28"/>
    <p:sldId id="410" r:id="rId29"/>
    <p:sldId id="435" r:id="rId30"/>
    <p:sldId id="411" r:id="rId31"/>
    <p:sldId id="436" r:id="rId32"/>
    <p:sldId id="417" r:id="rId33"/>
    <p:sldId id="437" r:id="rId34"/>
    <p:sldId id="422" r:id="rId35"/>
    <p:sldId id="383" r:id="rId36"/>
    <p:sldId id="384" r:id="rId37"/>
    <p:sldId id="386" r:id="rId38"/>
    <p:sldId id="387" r:id="rId39"/>
    <p:sldId id="388" r:id="rId40"/>
    <p:sldId id="389" r:id="rId41"/>
    <p:sldId id="444" r:id="rId42"/>
    <p:sldId id="390" r:id="rId43"/>
    <p:sldId id="445" r:id="rId44"/>
    <p:sldId id="446" r:id="rId45"/>
    <p:sldId id="391" r:id="rId46"/>
    <p:sldId id="423" r:id="rId47"/>
    <p:sldId id="392" r:id="rId48"/>
    <p:sldId id="443" r:id="rId49"/>
    <p:sldId id="393" r:id="rId50"/>
    <p:sldId id="394" r:id="rId51"/>
    <p:sldId id="396" r:id="rId52"/>
    <p:sldId id="397" r:id="rId53"/>
    <p:sldId id="412" r:id="rId54"/>
    <p:sldId id="440" r:id="rId55"/>
    <p:sldId id="441" r:id="rId56"/>
    <p:sldId id="442" r:id="rId57"/>
    <p:sldId id="418" r:id="rId58"/>
    <p:sldId id="439" r:id="rId59"/>
    <p:sldId id="398" r:id="rId60"/>
    <p:sldId id="399" r:id="rId61"/>
    <p:sldId id="400" r:id="rId62"/>
    <p:sldId id="401" r:id="rId63"/>
    <p:sldId id="402" r:id="rId64"/>
    <p:sldId id="450" r:id="rId65"/>
    <p:sldId id="451" r:id="rId66"/>
    <p:sldId id="452" r:id="rId67"/>
    <p:sldId id="453" r:id="rId68"/>
    <p:sldId id="454" r:id="rId69"/>
    <p:sldId id="326" r:id="rId70"/>
    <p:sldId id="369" r:id="rId71"/>
    <p:sldId id="455" r:id="rId72"/>
  </p:sldIdLst>
  <p:sldSz cx="9144000" cy="5143500" type="screen16x9"/>
  <p:notesSz cx="6858000" cy="9144000"/>
  <p:embeddedFontLst>
    <p:embeddedFont>
      <p:font typeface="Montserrat" panose="00000500000000000000" pitchFamily="2" charset="0"/>
      <p:regular r:id="rId74"/>
      <p:bold r:id="rId75"/>
      <p:italic r:id="rId76"/>
      <p:boldItalic r:id="rId7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55B85E-B770-453C-9F2D-C89E77892CF2}" v="97" dt="2025-06-22T22:05:03.065"/>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1146" y="29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font" Target="fonts/font1.fntdata"/><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microsoft.com/office/2016/11/relationships/changesInfo" Target="changesInfos/changesInfo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font" Target="fonts/font4.fntdata"/><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font" Target="fonts/font2.fntdata"/><Relationship Id="rId83"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font" Target="fonts/font3.fntdata"/><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RGE SOUZA" userId="b892dbbb18530716" providerId="LiveId" clId="{2B55B85E-B770-453C-9F2D-C89E77892CF2}"/>
    <pc:docChg chg="undo custSel addSld delSld modSld">
      <pc:chgData name="JORGE SOUZA" userId="b892dbbb18530716" providerId="LiveId" clId="{2B55B85E-B770-453C-9F2D-C89E77892CF2}" dt="2025-06-22T22:22:43.234" v="1089" actId="6549"/>
      <pc:docMkLst>
        <pc:docMk/>
      </pc:docMkLst>
      <pc:sldChg chg="modSp mod">
        <pc:chgData name="JORGE SOUZA" userId="b892dbbb18530716" providerId="LiveId" clId="{2B55B85E-B770-453C-9F2D-C89E77892CF2}" dt="2025-06-22T14:49:01.430" v="205" actId="20577"/>
        <pc:sldMkLst>
          <pc:docMk/>
          <pc:sldMk cId="0" sldId="257"/>
        </pc:sldMkLst>
        <pc:spChg chg="mod">
          <ac:chgData name="JORGE SOUZA" userId="b892dbbb18530716" providerId="LiveId" clId="{2B55B85E-B770-453C-9F2D-C89E77892CF2}" dt="2025-06-22T14:48:06.410" v="188" actId="1035"/>
          <ac:spMkLst>
            <pc:docMk/>
            <pc:sldMk cId="0" sldId="257"/>
            <ac:spMk id="3" creationId="{72E78505-D8E5-E210-B26F-1551E8F686A8}"/>
          </ac:spMkLst>
        </pc:spChg>
        <pc:spChg chg="mod">
          <ac:chgData name="JORGE SOUZA" userId="b892dbbb18530716" providerId="LiveId" clId="{2B55B85E-B770-453C-9F2D-C89E77892CF2}" dt="2025-06-22T14:49:01.430" v="205" actId="20577"/>
          <ac:spMkLst>
            <pc:docMk/>
            <pc:sldMk cId="0" sldId="257"/>
            <ac:spMk id="7" creationId="{6F91584B-9F82-F7F7-958C-FCB2C8C15FD2}"/>
          </ac:spMkLst>
        </pc:spChg>
      </pc:sldChg>
      <pc:sldChg chg="modSp mod">
        <pc:chgData name="JORGE SOUZA" userId="b892dbbb18530716" providerId="LiveId" clId="{2B55B85E-B770-453C-9F2D-C89E77892CF2}" dt="2025-06-22T21:16:42.572" v="935" actId="115"/>
        <pc:sldMkLst>
          <pc:docMk/>
          <pc:sldMk cId="901388192" sldId="383"/>
        </pc:sldMkLst>
        <pc:spChg chg="mod">
          <ac:chgData name="JORGE SOUZA" userId="b892dbbb18530716" providerId="LiveId" clId="{2B55B85E-B770-453C-9F2D-C89E77892CF2}" dt="2025-06-22T21:16:42.572" v="935" actId="115"/>
          <ac:spMkLst>
            <pc:docMk/>
            <pc:sldMk cId="901388192" sldId="383"/>
            <ac:spMk id="6" creationId="{B248BFF3-8D62-5564-7029-46D50516D2B3}"/>
          </ac:spMkLst>
        </pc:spChg>
      </pc:sldChg>
      <pc:sldChg chg="modSp mod">
        <pc:chgData name="JORGE SOUZA" userId="b892dbbb18530716" providerId="LiveId" clId="{2B55B85E-B770-453C-9F2D-C89E77892CF2}" dt="2025-06-22T21:18:40.484" v="938" actId="113"/>
        <pc:sldMkLst>
          <pc:docMk/>
          <pc:sldMk cId="856700987" sldId="384"/>
        </pc:sldMkLst>
        <pc:spChg chg="mod">
          <ac:chgData name="JORGE SOUZA" userId="b892dbbb18530716" providerId="LiveId" clId="{2B55B85E-B770-453C-9F2D-C89E77892CF2}" dt="2025-06-22T21:18:40.484" v="938" actId="113"/>
          <ac:spMkLst>
            <pc:docMk/>
            <pc:sldMk cId="856700987" sldId="384"/>
            <ac:spMk id="4" creationId="{18A3F14F-BEF3-AAB4-637D-7FA67EBCD834}"/>
          </ac:spMkLst>
        </pc:spChg>
      </pc:sldChg>
      <pc:sldChg chg="modSp mod">
        <pc:chgData name="JORGE SOUZA" userId="b892dbbb18530716" providerId="LiveId" clId="{2B55B85E-B770-453C-9F2D-C89E77892CF2}" dt="2025-06-22T21:21:11.091" v="940" actId="113"/>
        <pc:sldMkLst>
          <pc:docMk/>
          <pc:sldMk cId="169782102" sldId="386"/>
        </pc:sldMkLst>
        <pc:spChg chg="mod">
          <ac:chgData name="JORGE SOUZA" userId="b892dbbb18530716" providerId="LiveId" clId="{2B55B85E-B770-453C-9F2D-C89E77892CF2}" dt="2025-06-22T21:21:11.091" v="940" actId="113"/>
          <ac:spMkLst>
            <pc:docMk/>
            <pc:sldMk cId="169782102" sldId="386"/>
            <ac:spMk id="4" creationId="{4640FEE2-CEFA-E7AE-6026-E4028182B263}"/>
          </ac:spMkLst>
        </pc:spChg>
      </pc:sldChg>
      <pc:sldChg chg="modSp">
        <pc:chgData name="JORGE SOUZA" userId="b892dbbb18530716" providerId="LiveId" clId="{2B55B85E-B770-453C-9F2D-C89E77892CF2}" dt="2025-06-22T20:28:44.384" v="834"/>
        <pc:sldMkLst>
          <pc:docMk/>
          <pc:sldMk cId="3611166736" sldId="387"/>
        </pc:sldMkLst>
        <pc:spChg chg="mod">
          <ac:chgData name="JORGE SOUZA" userId="b892dbbb18530716" providerId="LiveId" clId="{2B55B85E-B770-453C-9F2D-C89E77892CF2}" dt="2025-06-22T20:28:44.384" v="834"/>
          <ac:spMkLst>
            <pc:docMk/>
            <pc:sldMk cId="3611166736" sldId="387"/>
            <ac:spMk id="4" creationId="{F723F110-3567-4CBA-C088-7975B02B4736}"/>
          </ac:spMkLst>
        </pc:spChg>
      </pc:sldChg>
      <pc:sldChg chg="modSp mod">
        <pc:chgData name="JORGE SOUZA" userId="b892dbbb18530716" providerId="LiveId" clId="{2B55B85E-B770-453C-9F2D-C89E77892CF2}" dt="2025-06-22T21:23:23.017" v="941" actId="115"/>
        <pc:sldMkLst>
          <pc:docMk/>
          <pc:sldMk cId="553801105" sldId="388"/>
        </pc:sldMkLst>
        <pc:spChg chg="mod">
          <ac:chgData name="JORGE SOUZA" userId="b892dbbb18530716" providerId="LiveId" clId="{2B55B85E-B770-453C-9F2D-C89E77892CF2}" dt="2025-06-22T21:23:23.017" v="941" actId="115"/>
          <ac:spMkLst>
            <pc:docMk/>
            <pc:sldMk cId="553801105" sldId="388"/>
            <ac:spMk id="4" creationId="{04365892-E3B4-A7AC-82C1-04304E20E35A}"/>
          </ac:spMkLst>
        </pc:spChg>
      </pc:sldChg>
      <pc:sldChg chg="modSp">
        <pc:chgData name="JORGE SOUZA" userId="b892dbbb18530716" providerId="LiveId" clId="{2B55B85E-B770-453C-9F2D-C89E77892CF2}" dt="2025-06-22T21:25:33.802" v="944"/>
        <pc:sldMkLst>
          <pc:docMk/>
          <pc:sldMk cId="36565457" sldId="389"/>
        </pc:sldMkLst>
        <pc:spChg chg="mod">
          <ac:chgData name="JORGE SOUZA" userId="b892dbbb18530716" providerId="LiveId" clId="{2B55B85E-B770-453C-9F2D-C89E77892CF2}" dt="2025-06-22T21:25:33.802" v="944"/>
          <ac:spMkLst>
            <pc:docMk/>
            <pc:sldMk cId="36565457" sldId="389"/>
            <ac:spMk id="4" creationId="{5FE101A5-B995-373C-B145-E854F9A9A55A}"/>
          </ac:spMkLst>
        </pc:spChg>
      </pc:sldChg>
      <pc:sldChg chg="modSp mod">
        <pc:chgData name="JORGE SOUZA" userId="b892dbbb18530716" providerId="LiveId" clId="{2B55B85E-B770-453C-9F2D-C89E77892CF2}" dt="2025-06-22T21:29:28.685" v="950" actId="20577"/>
        <pc:sldMkLst>
          <pc:docMk/>
          <pc:sldMk cId="4103273817" sldId="390"/>
        </pc:sldMkLst>
        <pc:spChg chg="mod">
          <ac:chgData name="JORGE SOUZA" userId="b892dbbb18530716" providerId="LiveId" clId="{2B55B85E-B770-453C-9F2D-C89E77892CF2}" dt="2025-06-22T21:29:28.685" v="950" actId="20577"/>
          <ac:spMkLst>
            <pc:docMk/>
            <pc:sldMk cId="4103273817" sldId="390"/>
            <ac:spMk id="4" creationId="{7D7984CD-2DFB-15AA-F88B-9528B3A3D145}"/>
          </ac:spMkLst>
        </pc:spChg>
      </pc:sldChg>
      <pc:sldChg chg="modSp mod">
        <pc:chgData name="JORGE SOUZA" userId="b892dbbb18530716" providerId="LiveId" clId="{2B55B85E-B770-453C-9F2D-C89E77892CF2}" dt="2025-06-22T21:34:38.822" v="961" actId="113"/>
        <pc:sldMkLst>
          <pc:docMk/>
          <pc:sldMk cId="2644495042" sldId="391"/>
        </pc:sldMkLst>
        <pc:spChg chg="mod">
          <ac:chgData name="JORGE SOUZA" userId="b892dbbb18530716" providerId="LiveId" clId="{2B55B85E-B770-453C-9F2D-C89E77892CF2}" dt="2025-06-22T21:34:38.822" v="961" actId="113"/>
          <ac:spMkLst>
            <pc:docMk/>
            <pc:sldMk cId="2644495042" sldId="391"/>
            <ac:spMk id="4" creationId="{701F7EBB-3E67-7CA4-62B1-5567E078A6B3}"/>
          </ac:spMkLst>
        </pc:spChg>
      </pc:sldChg>
      <pc:sldChg chg="modSp mod">
        <pc:chgData name="JORGE SOUZA" userId="b892dbbb18530716" providerId="LiveId" clId="{2B55B85E-B770-453C-9F2D-C89E77892CF2}" dt="2025-06-22T21:39:21.054" v="965" actId="115"/>
        <pc:sldMkLst>
          <pc:docMk/>
          <pc:sldMk cId="1148819504" sldId="393"/>
        </pc:sldMkLst>
        <pc:spChg chg="mod">
          <ac:chgData name="JORGE SOUZA" userId="b892dbbb18530716" providerId="LiveId" clId="{2B55B85E-B770-453C-9F2D-C89E77892CF2}" dt="2025-06-22T21:39:21.054" v="965" actId="115"/>
          <ac:spMkLst>
            <pc:docMk/>
            <pc:sldMk cId="1148819504" sldId="393"/>
            <ac:spMk id="4" creationId="{74BA7BCB-D300-D0D1-2C9F-2D6D8AC4E08D}"/>
          </ac:spMkLst>
        </pc:spChg>
      </pc:sldChg>
      <pc:sldChg chg="modSp mod">
        <pc:chgData name="JORGE SOUZA" userId="b892dbbb18530716" providerId="LiveId" clId="{2B55B85E-B770-453C-9F2D-C89E77892CF2}" dt="2025-06-22T21:40:23.900" v="969" actId="20577"/>
        <pc:sldMkLst>
          <pc:docMk/>
          <pc:sldMk cId="2634235323" sldId="394"/>
        </pc:sldMkLst>
        <pc:spChg chg="mod">
          <ac:chgData name="JORGE SOUZA" userId="b892dbbb18530716" providerId="LiveId" clId="{2B55B85E-B770-453C-9F2D-C89E77892CF2}" dt="2025-06-22T21:40:23.900" v="969" actId="20577"/>
          <ac:spMkLst>
            <pc:docMk/>
            <pc:sldMk cId="2634235323" sldId="394"/>
            <ac:spMk id="4" creationId="{680BE79F-B8A7-A7C7-3E58-85D548AD6932}"/>
          </ac:spMkLst>
        </pc:spChg>
      </pc:sldChg>
      <pc:sldChg chg="modSp">
        <pc:chgData name="JORGE SOUZA" userId="b892dbbb18530716" providerId="LiveId" clId="{2B55B85E-B770-453C-9F2D-C89E77892CF2}" dt="2025-06-22T20:30:02.039" v="837"/>
        <pc:sldMkLst>
          <pc:docMk/>
          <pc:sldMk cId="1454600341" sldId="396"/>
        </pc:sldMkLst>
        <pc:spChg chg="mod">
          <ac:chgData name="JORGE SOUZA" userId="b892dbbb18530716" providerId="LiveId" clId="{2B55B85E-B770-453C-9F2D-C89E77892CF2}" dt="2025-06-22T20:30:02.039" v="837"/>
          <ac:spMkLst>
            <pc:docMk/>
            <pc:sldMk cId="1454600341" sldId="396"/>
            <ac:spMk id="4" creationId="{E785CC14-0629-8237-88D5-24665872B66F}"/>
          </ac:spMkLst>
        </pc:spChg>
      </pc:sldChg>
      <pc:sldChg chg="modSp">
        <pc:chgData name="JORGE SOUZA" userId="b892dbbb18530716" providerId="LiveId" clId="{2B55B85E-B770-453C-9F2D-C89E77892CF2}" dt="2025-06-22T20:30:07.695" v="838"/>
        <pc:sldMkLst>
          <pc:docMk/>
          <pc:sldMk cId="3000173102" sldId="397"/>
        </pc:sldMkLst>
        <pc:spChg chg="mod">
          <ac:chgData name="JORGE SOUZA" userId="b892dbbb18530716" providerId="LiveId" clId="{2B55B85E-B770-453C-9F2D-C89E77892CF2}" dt="2025-06-22T20:30:07.695" v="838"/>
          <ac:spMkLst>
            <pc:docMk/>
            <pc:sldMk cId="3000173102" sldId="397"/>
            <ac:spMk id="4" creationId="{4AA4E535-E8B1-A13B-80C4-E478A5DC74A3}"/>
          </ac:spMkLst>
        </pc:spChg>
      </pc:sldChg>
      <pc:sldChg chg="modSp mod">
        <pc:chgData name="JORGE SOUZA" userId="b892dbbb18530716" providerId="LiveId" clId="{2B55B85E-B770-453C-9F2D-C89E77892CF2}" dt="2025-06-22T21:53:37.305" v="1018" actId="113"/>
        <pc:sldMkLst>
          <pc:docMk/>
          <pc:sldMk cId="1600077791" sldId="398"/>
        </pc:sldMkLst>
        <pc:spChg chg="mod">
          <ac:chgData name="JORGE SOUZA" userId="b892dbbb18530716" providerId="LiveId" clId="{2B55B85E-B770-453C-9F2D-C89E77892CF2}" dt="2025-06-22T21:53:37.305" v="1018" actId="113"/>
          <ac:spMkLst>
            <pc:docMk/>
            <pc:sldMk cId="1600077791" sldId="398"/>
            <ac:spMk id="6" creationId="{E61AA77C-5D4B-9A8F-D235-C9F6B8A49DAE}"/>
          </ac:spMkLst>
        </pc:spChg>
      </pc:sldChg>
      <pc:sldChg chg="modSp mod">
        <pc:chgData name="JORGE SOUZA" userId="b892dbbb18530716" providerId="LiveId" clId="{2B55B85E-B770-453C-9F2D-C89E77892CF2}" dt="2025-06-22T21:54:59.333" v="1022" actId="113"/>
        <pc:sldMkLst>
          <pc:docMk/>
          <pc:sldMk cId="3103426347" sldId="399"/>
        </pc:sldMkLst>
        <pc:spChg chg="mod">
          <ac:chgData name="JORGE SOUZA" userId="b892dbbb18530716" providerId="LiveId" clId="{2B55B85E-B770-453C-9F2D-C89E77892CF2}" dt="2025-06-22T21:54:59.333" v="1022" actId="113"/>
          <ac:spMkLst>
            <pc:docMk/>
            <pc:sldMk cId="3103426347" sldId="399"/>
            <ac:spMk id="4" creationId="{67FAA92A-462C-6051-243B-78FBAC3D57D9}"/>
          </ac:spMkLst>
        </pc:spChg>
      </pc:sldChg>
      <pc:sldChg chg="modSp mod">
        <pc:chgData name="JORGE SOUZA" userId="b892dbbb18530716" providerId="LiveId" clId="{2B55B85E-B770-453C-9F2D-C89E77892CF2}" dt="2025-06-22T21:55:57.712" v="1024" actId="113"/>
        <pc:sldMkLst>
          <pc:docMk/>
          <pc:sldMk cId="3010722778" sldId="400"/>
        </pc:sldMkLst>
        <pc:spChg chg="mod">
          <ac:chgData name="JORGE SOUZA" userId="b892dbbb18530716" providerId="LiveId" clId="{2B55B85E-B770-453C-9F2D-C89E77892CF2}" dt="2025-06-22T21:55:57.712" v="1024" actId="113"/>
          <ac:spMkLst>
            <pc:docMk/>
            <pc:sldMk cId="3010722778" sldId="400"/>
            <ac:spMk id="4" creationId="{4BF885FB-0DDB-333A-98B8-686CB821E6FE}"/>
          </ac:spMkLst>
        </pc:spChg>
      </pc:sldChg>
      <pc:sldChg chg="modSp mod">
        <pc:chgData name="JORGE SOUZA" userId="b892dbbb18530716" providerId="LiveId" clId="{2B55B85E-B770-453C-9F2D-C89E77892CF2}" dt="2025-06-22T21:57:11.445" v="1026" actId="115"/>
        <pc:sldMkLst>
          <pc:docMk/>
          <pc:sldMk cId="252095950" sldId="401"/>
        </pc:sldMkLst>
        <pc:spChg chg="mod">
          <ac:chgData name="JORGE SOUZA" userId="b892dbbb18530716" providerId="LiveId" clId="{2B55B85E-B770-453C-9F2D-C89E77892CF2}" dt="2025-06-22T21:57:11.445" v="1026" actId="115"/>
          <ac:spMkLst>
            <pc:docMk/>
            <pc:sldMk cId="252095950" sldId="401"/>
            <ac:spMk id="4" creationId="{B0F2953E-96A0-E659-DBA6-9022A44D9F9B}"/>
          </ac:spMkLst>
        </pc:spChg>
      </pc:sldChg>
      <pc:sldChg chg="modSp mod">
        <pc:chgData name="JORGE SOUZA" userId="b892dbbb18530716" providerId="LiveId" clId="{2B55B85E-B770-453C-9F2D-C89E77892CF2}" dt="2025-06-22T21:57:51.078" v="1028" actId="113"/>
        <pc:sldMkLst>
          <pc:docMk/>
          <pc:sldMk cId="1328333989" sldId="402"/>
        </pc:sldMkLst>
        <pc:spChg chg="mod">
          <ac:chgData name="JORGE SOUZA" userId="b892dbbb18530716" providerId="LiveId" clId="{2B55B85E-B770-453C-9F2D-C89E77892CF2}" dt="2025-06-22T21:57:51.078" v="1028" actId="113"/>
          <ac:spMkLst>
            <pc:docMk/>
            <pc:sldMk cId="1328333989" sldId="402"/>
            <ac:spMk id="4" creationId="{76DBB793-3B7A-4BE4-DA14-99EEF7748542}"/>
          </ac:spMkLst>
        </pc:spChg>
      </pc:sldChg>
      <pc:sldChg chg="modSp mod">
        <pc:chgData name="JORGE SOUZA" userId="b892dbbb18530716" providerId="LiveId" clId="{2B55B85E-B770-453C-9F2D-C89E77892CF2}" dt="2025-06-22T20:51:13.344" v="927" actId="14100"/>
        <pc:sldMkLst>
          <pc:docMk/>
          <pc:sldMk cId="2622464316" sldId="404"/>
        </pc:sldMkLst>
        <pc:spChg chg="mod">
          <ac:chgData name="JORGE SOUZA" userId="b892dbbb18530716" providerId="LiveId" clId="{2B55B85E-B770-453C-9F2D-C89E77892CF2}" dt="2025-06-22T20:51:13.344" v="927" actId="14100"/>
          <ac:spMkLst>
            <pc:docMk/>
            <pc:sldMk cId="2622464316" sldId="404"/>
            <ac:spMk id="7" creationId="{CF3F9A3A-190A-971B-B70C-C24E5815227C}"/>
          </ac:spMkLst>
        </pc:spChg>
      </pc:sldChg>
      <pc:sldChg chg="modSp mod">
        <pc:chgData name="JORGE SOUZA" userId="b892dbbb18530716" providerId="LiveId" clId="{2B55B85E-B770-453C-9F2D-C89E77892CF2}" dt="2025-06-22T15:36:22.633" v="406" actId="1035"/>
        <pc:sldMkLst>
          <pc:docMk/>
          <pc:sldMk cId="889840175" sldId="406"/>
        </pc:sldMkLst>
        <pc:picChg chg="mod">
          <ac:chgData name="JORGE SOUZA" userId="b892dbbb18530716" providerId="LiveId" clId="{2B55B85E-B770-453C-9F2D-C89E77892CF2}" dt="2025-06-22T15:36:22.633" v="406" actId="1035"/>
          <ac:picMkLst>
            <pc:docMk/>
            <pc:sldMk cId="889840175" sldId="406"/>
            <ac:picMk id="61" creationId="{00000000-0000-0000-0000-000000000000}"/>
          </ac:picMkLst>
        </pc:picChg>
      </pc:sldChg>
      <pc:sldChg chg="modSp mod">
        <pc:chgData name="JORGE SOUZA" userId="b892dbbb18530716" providerId="LiveId" clId="{2B55B85E-B770-453C-9F2D-C89E77892CF2}" dt="2025-06-22T15:41:13.716" v="425" actId="1036"/>
        <pc:sldMkLst>
          <pc:docMk/>
          <pc:sldMk cId="1783715652" sldId="407"/>
        </pc:sldMkLst>
        <pc:spChg chg="mod">
          <ac:chgData name="JORGE SOUZA" userId="b892dbbb18530716" providerId="LiveId" clId="{2B55B85E-B770-453C-9F2D-C89E77892CF2}" dt="2025-06-22T15:41:00.282" v="424" actId="6549"/>
          <ac:spMkLst>
            <pc:docMk/>
            <pc:sldMk cId="1783715652" sldId="407"/>
            <ac:spMk id="7" creationId="{CF3F9A3A-190A-971B-B70C-C24E5815227C}"/>
          </ac:spMkLst>
        </pc:spChg>
        <pc:picChg chg="mod">
          <ac:chgData name="JORGE SOUZA" userId="b892dbbb18530716" providerId="LiveId" clId="{2B55B85E-B770-453C-9F2D-C89E77892CF2}" dt="2025-06-22T15:41:13.716" v="425" actId="1036"/>
          <ac:picMkLst>
            <pc:docMk/>
            <pc:sldMk cId="1783715652" sldId="407"/>
            <ac:picMk id="61" creationId="{00000000-0000-0000-0000-000000000000}"/>
          </ac:picMkLst>
        </pc:picChg>
      </pc:sldChg>
      <pc:sldChg chg="modSp mod">
        <pc:chgData name="JORGE SOUZA" userId="b892dbbb18530716" providerId="LiveId" clId="{2B55B85E-B770-453C-9F2D-C89E77892CF2}" dt="2025-06-22T21:43:54.669" v="980" actId="113"/>
        <pc:sldMkLst>
          <pc:docMk/>
          <pc:sldMk cId="2901519360" sldId="412"/>
        </pc:sldMkLst>
        <pc:spChg chg="mod">
          <ac:chgData name="JORGE SOUZA" userId="b892dbbb18530716" providerId="LiveId" clId="{2B55B85E-B770-453C-9F2D-C89E77892CF2}" dt="2025-06-22T21:43:54.669" v="980" actId="113"/>
          <ac:spMkLst>
            <pc:docMk/>
            <pc:sldMk cId="2901519360" sldId="412"/>
            <ac:spMk id="4" creationId="{4AA4E535-E8B1-A13B-80C4-E478A5DC74A3}"/>
          </ac:spMkLst>
        </pc:spChg>
      </pc:sldChg>
      <pc:sldChg chg="modSp mod">
        <pc:chgData name="JORGE SOUZA" userId="b892dbbb18530716" providerId="LiveId" clId="{2B55B85E-B770-453C-9F2D-C89E77892CF2}" dt="2025-06-22T20:44:24.870" v="914" actId="1037"/>
        <pc:sldMkLst>
          <pc:docMk/>
          <pc:sldMk cId="672257766" sldId="415"/>
        </pc:sldMkLst>
        <pc:spChg chg="mod">
          <ac:chgData name="JORGE SOUZA" userId="b892dbbb18530716" providerId="LiveId" clId="{2B55B85E-B770-453C-9F2D-C89E77892CF2}" dt="2025-06-22T20:44:16.497" v="910" actId="1037"/>
          <ac:spMkLst>
            <pc:docMk/>
            <pc:sldMk cId="672257766" sldId="415"/>
            <ac:spMk id="3" creationId="{72E78505-D8E5-E210-B26F-1551E8F686A8}"/>
          </ac:spMkLst>
        </pc:spChg>
        <pc:spChg chg="mod">
          <ac:chgData name="JORGE SOUZA" userId="b892dbbb18530716" providerId="LiveId" clId="{2B55B85E-B770-453C-9F2D-C89E77892CF2}" dt="2025-06-22T20:44:24.870" v="914" actId="1037"/>
          <ac:spMkLst>
            <pc:docMk/>
            <pc:sldMk cId="672257766" sldId="415"/>
            <ac:spMk id="4" creationId="{4A9F934A-64A5-EEAC-6B06-F82F8A5D374E}"/>
          </ac:spMkLst>
        </pc:spChg>
      </pc:sldChg>
      <pc:sldChg chg="modSp mod">
        <pc:chgData name="JORGE SOUZA" userId="b892dbbb18530716" providerId="LiveId" clId="{2B55B85E-B770-453C-9F2D-C89E77892CF2}" dt="2025-06-22T14:58:15.107" v="268" actId="14100"/>
        <pc:sldMkLst>
          <pc:docMk/>
          <pc:sldMk cId="2709481673" sldId="416"/>
        </pc:sldMkLst>
        <pc:spChg chg="mod">
          <ac:chgData name="JORGE SOUZA" userId="b892dbbb18530716" providerId="LiveId" clId="{2B55B85E-B770-453C-9F2D-C89E77892CF2}" dt="2025-06-22T14:58:15.107" v="268" actId="14100"/>
          <ac:spMkLst>
            <pc:docMk/>
            <pc:sldMk cId="2709481673" sldId="416"/>
            <ac:spMk id="5" creationId="{77EA5C56-E3CA-B50D-9F85-A5A9DF22740B}"/>
          </ac:spMkLst>
        </pc:spChg>
      </pc:sldChg>
      <pc:sldChg chg="modSp del mod">
        <pc:chgData name="JORGE SOUZA" userId="b892dbbb18530716" providerId="LiveId" clId="{2B55B85E-B770-453C-9F2D-C89E77892CF2}" dt="2025-06-22T15:47:37.748" v="444" actId="47"/>
        <pc:sldMkLst>
          <pc:docMk/>
          <pc:sldMk cId="3056352592" sldId="420"/>
        </pc:sldMkLst>
        <pc:spChg chg="mod">
          <ac:chgData name="JORGE SOUZA" userId="b892dbbb18530716" providerId="LiveId" clId="{2B55B85E-B770-453C-9F2D-C89E77892CF2}" dt="2025-06-22T15:09:38.392" v="283" actId="1035"/>
          <ac:spMkLst>
            <pc:docMk/>
            <pc:sldMk cId="3056352592" sldId="420"/>
            <ac:spMk id="3" creationId="{72E78505-D8E5-E210-B26F-1551E8F686A8}"/>
          </ac:spMkLst>
        </pc:spChg>
        <pc:spChg chg="mod">
          <ac:chgData name="JORGE SOUZA" userId="b892dbbb18530716" providerId="LiveId" clId="{2B55B85E-B770-453C-9F2D-C89E77892CF2}" dt="2025-06-22T15:25:38.220" v="401" actId="20577"/>
          <ac:spMkLst>
            <pc:docMk/>
            <pc:sldMk cId="3056352592" sldId="420"/>
            <ac:spMk id="5" creationId="{77EA5C56-E3CA-B50D-9F85-A5A9DF22740B}"/>
          </ac:spMkLst>
        </pc:spChg>
      </pc:sldChg>
      <pc:sldChg chg="modSp mod">
        <pc:chgData name="JORGE SOUZA" userId="b892dbbb18530716" providerId="LiveId" clId="{2B55B85E-B770-453C-9F2D-C89E77892CF2}" dt="2025-06-22T20:47:45.403" v="921" actId="1076"/>
        <pc:sldMkLst>
          <pc:docMk/>
          <pc:sldMk cId="357693925" sldId="426"/>
        </pc:sldMkLst>
        <pc:spChg chg="mod">
          <ac:chgData name="JORGE SOUZA" userId="b892dbbb18530716" providerId="LiveId" clId="{2B55B85E-B770-453C-9F2D-C89E77892CF2}" dt="2025-06-22T20:47:40.592" v="919" actId="20577"/>
          <ac:spMkLst>
            <pc:docMk/>
            <pc:sldMk cId="357693925" sldId="426"/>
            <ac:spMk id="7" creationId="{CF3F9A3A-190A-971B-B70C-C24E5815227C}"/>
          </ac:spMkLst>
        </pc:spChg>
        <pc:picChg chg="mod">
          <ac:chgData name="JORGE SOUZA" userId="b892dbbb18530716" providerId="LiveId" clId="{2B55B85E-B770-453C-9F2D-C89E77892CF2}" dt="2025-06-22T20:47:45.403" v="921" actId="1076"/>
          <ac:picMkLst>
            <pc:docMk/>
            <pc:sldMk cId="357693925" sldId="426"/>
            <ac:picMk id="61" creationId="{00000000-0000-0000-0000-000000000000}"/>
          </ac:picMkLst>
        </pc:picChg>
      </pc:sldChg>
      <pc:sldChg chg="modSp mod">
        <pc:chgData name="JORGE SOUZA" userId="b892dbbb18530716" providerId="LiveId" clId="{2B55B85E-B770-453C-9F2D-C89E77892CF2}" dt="2025-06-22T15:53:19.620" v="480" actId="1036"/>
        <pc:sldMkLst>
          <pc:docMk/>
          <pc:sldMk cId="1045096893" sldId="437"/>
        </pc:sldMkLst>
        <pc:spChg chg="mod">
          <ac:chgData name="JORGE SOUZA" userId="b892dbbb18530716" providerId="LiveId" clId="{2B55B85E-B770-453C-9F2D-C89E77892CF2}" dt="2025-06-22T15:53:19.620" v="480" actId="1036"/>
          <ac:spMkLst>
            <pc:docMk/>
            <pc:sldMk cId="1045096893" sldId="437"/>
            <ac:spMk id="6" creationId="{B248BFF3-8D62-5564-7029-46D50516D2B3}"/>
          </ac:spMkLst>
        </pc:spChg>
      </pc:sldChg>
      <pc:sldChg chg="modSp mod">
        <pc:chgData name="JORGE SOUZA" userId="b892dbbb18530716" providerId="LiveId" clId="{2B55B85E-B770-453C-9F2D-C89E77892CF2}" dt="2025-06-22T21:52:53.487" v="1017" actId="113"/>
        <pc:sldMkLst>
          <pc:docMk/>
          <pc:sldMk cId="1944522790" sldId="439"/>
        </pc:sldMkLst>
        <pc:spChg chg="mod">
          <ac:chgData name="JORGE SOUZA" userId="b892dbbb18530716" providerId="LiveId" clId="{2B55B85E-B770-453C-9F2D-C89E77892CF2}" dt="2025-06-22T21:52:53.487" v="1017" actId="113"/>
          <ac:spMkLst>
            <pc:docMk/>
            <pc:sldMk cId="1944522790" sldId="439"/>
            <ac:spMk id="6" creationId="{E61AA77C-5D4B-9A8F-D235-C9F6B8A49DAE}"/>
          </ac:spMkLst>
        </pc:spChg>
      </pc:sldChg>
      <pc:sldChg chg="modSp mod">
        <pc:chgData name="JORGE SOUZA" userId="b892dbbb18530716" providerId="LiveId" clId="{2B55B85E-B770-453C-9F2D-C89E77892CF2}" dt="2025-06-22T21:45:29.195" v="987" actId="115"/>
        <pc:sldMkLst>
          <pc:docMk/>
          <pc:sldMk cId="625832516" sldId="440"/>
        </pc:sldMkLst>
        <pc:spChg chg="mod">
          <ac:chgData name="JORGE SOUZA" userId="b892dbbb18530716" providerId="LiveId" clId="{2B55B85E-B770-453C-9F2D-C89E77892CF2}" dt="2025-06-22T21:45:29.195" v="987" actId="115"/>
          <ac:spMkLst>
            <pc:docMk/>
            <pc:sldMk cId="625832516" sldId="440"/>
            <ac:spMk id="4" creationId="{4AA4E535-E8B1-A13B-80C4-E478A5DC74A3}"/>
          </ac:spMkLst>
        </pc:spChg>
      </pc:sldChg>
      <pc:sldChg chg="modSp mod">
        <pc:chgData name="JORGE SOUZA" userId="b892dbbb18530716" providerId="LiveId" clId="{2B55B85E-B770-453C-9F2D-C89E77892CF2}" dt="2025-06-22T21:46:31.119" v="988" actId="115"/>
        <pc:sldMkLst>
          <pc:docMk/>
          <pc:sldMk cId="3792153253" sldId="441"/>
        </pc:sldMkLst>
        <pc:spChg chg="mod">
          <ac:chgData name="JORGE SOUZA" userId="b892dbbb18530716" providerId="LiveId" clId="{2B55B85E-B770-453C-9F2D-C89E77892CF2}" dt="2025-06-22T21:46:31.119" v="988" actId="115"/>
          <ac:spMkLst>
            <pc:docMk/>
            <pc:sldMk cId="3792153253" sldId="441"/>
            <ac:spMk id="4" creationId="{4AA4E535-E8B1-A13B-80C4-E478A5DC74A3}"/>
          </ac:spMkLst>
        </pc:spChg>
      </pc:sldChg>
      <pc:sldChg chg="modSp mod">
        <pc:chgData name="JORGE SOUZA" userId="b892dbbb18530716" providerId="LiveId" clId="{2B55B85E-B770-453C-9F2D-C89E77892CF2}" dt="2025-06-22T21:48:20.783" v="1012" actId="20577"/>
        <pc:sldMkLst>
          <pc:docMk/>
          <pc:sldMk cId="3112981502" sldId="442"/>
        </pc:sldMkLst>
        <pc:spChg chg="mod">
          <ac:chgData name="JORGE SOUZA" userId="b892dbbb18530716" providerId="LiveId" clId="{2B55B85E-B770-453C-9F2D-C89E77892CF2}" dt="2025-06-22T21:48:20.783" v="1012" actId="20577"/>
          <ac:spMkLst>
            <pc:docMk/>
            <pc:sldMk cId="3112981502" sldId="442"/>
            <ac:spMk id="4" creationId="{4AA4E535-E8B1-A13B-80C4-E478A5DC74A3}"/>
          </ac:spMkLst>
        </pc:spChg>
      </pc:sldChg>
      <pc:sldChg chg="modSp mod">
        <pc:chgData name="JORGE SOUZA" userId="b892dbbb18530716" providerId="LiveId" clId="{2B55B85E-B770-453C-9F2D-C89E77892CF2}" dt="2025-06-22T21:38:29.847" v="963" actId="113"/>
        <pc:sldMkLst>
          <pc:docMk/>
          <pc:sldMk cId="1264479511" sldId="443"/>
        </pc:sldMkLst>
        <pc:spChg chg="mod">
          <ac:chgData name="JORGE SOUZA" userId="b892dbbb18530716" providerId="LiveId" clId="{2B55B85E-B770-453C-9F2D-C89E77892CF2}" dt="2025-06-22T21:38:29.847" v="963" actId="113"/>
          <ac:spMkLst>
            <pc:docMk/>
            <pc:sldMk cId="1264479511" sldId="443"/>
            <ac:spMk id="4" creationId="{6993165C-5D5F-3B2B-4CB7-3059FF971C4B}"/>
          </ac:spMkLst>
        </pc:spChg>
      </pc:sldChg>
      <pc:sldChg chg="modSp mod">
        <pc:chgData name="JORGE SOUZA" userId="b892dbbb18530716" providerId="LiveId" clId="{2B55B85E-B770-453C-9F2D-C89E77892CF2}" dt="2025-06-22T21:28:18.342" v="947" actId="113"/>
        <pc:sldMkLst>
          <pc:docMk/>
          <pc:sldMk cId="3104259109" sldId="444"/>
        </pc:sldMkLst>
        <pc:spChg chg="mod">
          <ac:chgData name="JORGE SOUZA" userId="b892dbbb18530716" providerId="LiveId" clId="{2B55B85E-B770-453C-9F2D-C89E77892CF2}" dt="2025-06-22T21:28:18.342" v="947" actId="113"/>
          <ac:spMkLst>
            <pc:docMk/>
            <pc:sldMk cId="3104259109" sldId="444"/>
            <ac:spMk id="4" creationId="{5FE101A5-B995-373C-B145-E854F9A9A55A}"/>
          </ac:spMkLst>
        </pc:spChg>
      </pc:sldChg>
      <pc:sldChg chg="modSp mod">
        <pc:chgData name="JORGE SOUZA" userId="b892dbbb18530716" providerId="LiveId" clId="{2B55B85E-B770-453C-9F2D-C89E77892CF2}" dt="2025-06-22T21:32:02.418" v="954" actId="115"/>
        <pc:sldMkLst>
          <pc:docMk/>
          <pc:sldMk cId="169909521" sldId="445"/>
        </pc:sldMkLst>
        <pc:spChg chg="mod">
          <ac:chgData name="JORGE SOUZA" userId="b892dbbb18530716" providerId="LiveId" clId="{2B55B85E-B770-453C-9F2D-C89E77892CF2}" dt="2025-06-22T21:32:02.418" v="954" actId="115"/>
          <ac:spMkLst>
            <pc:docMk/>
            <pc:sldMk cId="169909521" sldId="445"/>
            <ac:spMk id="4" creationId="{7D7984CD-2DFB-15AA-F88B-9528B3A3D145}"/>
          </ac:spMkLst>
        </pc:spChg>
      </pc:sldChg>
      <pc:sldChg chg="modSp mod">
        <pc:chgData name="JORGE SOUZA" userId="b892dbbb18530716" providerId="LiveId" clId="{2B55B85E-B770-453C-9F2D-C89E77892CF2}" dt="2025-06-22T21:33:57.909" v="958" actId="113"/>
        <pc:sldMkLst>
          <pc:docMk/>
          <pc:sldMk cId="1885991234" sldId="446"/>
        </pc:sldMkLst>
        <pc:spChg chg="mod">
          <ac:chgData name="JORGE SOUZA" userId="b892dbbb18530716" providerId="LiveId" clId="{2B55B85E-B770-453C-9F2D-C89E77892CF2}" dt="2025-06-22T21:33:57.909" v="958" actId="113"/>
          <ac:spMkLst>
            <pc:docMk/>
            <pc:sldMk cId="1885991234" sldId="446"/>
            <ac:spMk id="4" creationId="{DAABB69D-B423-642D-4E4F-70A505A330E8}"/>
          </ac:spMkLst>
        </pc:spChg>
      </pc:sldChg>
      <pc:sldChg chg="modSp add mod">
        <pc:chgData name="JORGE SOUZA" userId="b892dbbb18530716" providerId="LiveId" clId="{2B55B85E-B770-453C-9F2D-C89E77892CF2}" dt="2025-06-22T14:46:59.314" v="182" actId="6549"/>
        <pc:sldMkLst>
          <pc:docMk/>
          <pc:sldMk cId="3639244455" sldId="447"/>
        </pc:sldMkLst>
        <pc:spChg chg="mod">
          <ac:chgData name="JORGE SOUZA" userId="b892dbbb18530716" providerId="LiveId" clId="{2B55B85E-B770-453C-9F2D-C89E77892CF2}" dt="2025-06-22T14:46:59.314" v="182" actId="6549"/>
          <ac:spMkLst>
            <pc:docMk/>
            <pc:sldMk cId="3639244455" sldId="447"/>
            <ac:spMk id="7" creationId="{562B2770-8140-810D-5ECD-EF52CEBFC1D3}"/>
          </ac:spMkLst>
        </pc:spChg>
      </pc:sldChg>
      <pc:sldChg chg="modSp add mod">
        <pc:chgData name="JORGE SOUZA" userId="b892dbbb18530716" providerId="LiveId" clId="{2B55B85E-B770-453C-9F2D-C89E77892CF2}" dt="2025-06-22T15:22:06.688" v="399" actId="6549"/>
        <pc:sldMkLst>
          <pc:docMk/>
          <pc:sldMk cId="1391830652" sldId="448"/>
        </pc:sldMkLst>
        <pc:spChg chg="mod">
          <ac:chgData name="JORGE SOUZA" userId="b892dbbb18530716" providerId="LiveId" clId="{2B55B85E-B770-453C-9F2D-C89E77892CF2}" dt="2025-06-22T15:22:06.688" v="399" actId="6549"/>
          <ac:spMkLst>
            <pc:docMk/>
            <pc:sldMk cId="1391830652" sldId="448"/>
            <ac:spMk id="5" creationId="{745C94D6-F484-A529-50D6-B1A003676256}"/>
          </ac:spMkLst>
        </pc:spChg>
      </pc:sldChg>
      <pc:sldChg chg="modSp add mod">
        <pc:chgData name="JORGE SOUZA" userId="b892dbbb18530716" providerId="LiveId" clId="{2B55B85E-B770-453C-9F2D-C89E77892CF2}" dt="2025-06-22T20:40:33.321" v="901" actId="6549"/>
        <pc:sldMkLst>
          <pc:docMk/>
          <pc:sldMk cId="4155832169" sldId="449"/>
        </pc:sldMkLst>
        <pc:spChg chg="mod">
          <ac:chgData name="JORGE SOUZA" userId="b892dbbb18530716" providerId="LiveId" clId="{2B55B85E-B770-453C-9F2D-C89E77892CF2}" dt="2025-06-22T20:40:33.321" v="901" actId="6549"/>
          <ac:spMkLst>
            <pc:docMk/>
            <pc:sldMk cId="4155832169" sldId="449"/>
            <ac:spMk id="3" creationId="{EC90F004-6D92-8DFA-FE17-BBBFE3222ADE}"/>
          </ac:spMkLst>
        </pc:spChg>
        <pc:spChg chg="mod">
          <ac:chgData name="JORGE SOUZA" userId="b892dbbb18530716" providerId="LiveId" clId="{2B55B85E-B770-453C-9F2D-C89E77892CF2}" dt="2025-06-22T20:40:21.714" v="899" actId="255"/>
          <ac:spMkLst>
            <pc:docMk/>
            <pc:sldMk cId="4155832169" sldId="449"/>
            <ac:spMk id="5" creationId="{4EA552F1-93AE-E242-5891-DF7A73FDF407}"/>
          </ac:spMkLst>
        </pc:spChg>
      </pc:sldChg>
      <pc:sldChg chg="addSp modSp add mod">
        <pc:chgData name="JORGE SOUZA" userId="b892dbbb18530716" providerId="LiveId" clId="{2B55B85E-B770-453C-9F2D-C89E77892CF2}" dt="2025-06-22T19:53:06.134" v="642" actId="1037"/>
        <pc:sldMkLst>
          <pc:docMk/>
          <pc:sldMk cId="3615222559" sldId="450"/>
        </pc:sldMkLst>
        <pc:spChg chg="mod">
          <ac:chgData name="JORGE SOUZA" userId="b892dbbb18530716" providerId="LiveId" clId="{2B55B85E-B770-453C-9F2D-C89E77892CF2}" dt="2025-06-22T19:46:43.231" v="531" actId="5793"/>
          <ac:spMkLst>
            <pc:docMk/>
            <pc:sldMk cId="3615222559" sldId="450"/>
            <ac:spMk id="3" creationId="{B96915D4-45C9-983C-69DF-3749B0E7CFDA}"/>
          </ac:spMkLst>
        </pc:spChg>
        <pc:spChg chg="add mod">
          <ac:chgData name="JORGE SOUZA" userId="b892dbbb18530716" providerId="LiveId" clId="{2B55B85E-B770-453C-9F2D-C89E77892CF2}" dt="2025-06-22T19:53:06.134" v="642" actId="1037"/>
          <ac:spMkLst>
            <pc:docMk/>
            <pc:sldMk cId="3615222559" sldId="450"/>
            <ac:spMk id="5" creationId="{6D4D77FC-1E52-B248-9963-069CB4405875}"/>
          </ac:spMkLst>
        </pc:spChg>
        <pc:picChg chg="mod">
          <ac:chgData name="JORGE SOUZA" userId="b892dbbb18530716" providerId="LiveId" clId="{2B55B85E-B770-453C-9F2D-C89E77892CF2}" dt="2025-06-22T19:48:17.349" v="536" actId="14100"/>
          <ac:picMkLst>
            <pc:docMk/>
            <pc:sldMk cId="3615222559" sldId="450"/>
            <ac:picMk id="61" creationId="{E6EE2D70-143B-71CD-7794-F7BBE8B074AC}"/>
          </ac:picMkLst>
        </pc:picChg>
      </pc:sldChg>
      <pc:sldChg chg="addSp delSp modSp add mod">
        <pc:chgData name="JORGE SOUZA" userId="b892dbbb18530716" providerId="LiveId" clId="{2B55B85E-B770-453C-9F2D-C89E77892CF2}" dt="2025-06-22T22:22:43.234" v="1089" actId="6549"/>
        <pc:sldMkLst>
          <pc:docMk/>
          <pc:sldMk cId="80137453" sldId="451"/>
        </pc:sldMkLst>
        <pc:spChg chg="del">
          <ac:chgData name="JORGE SOUZA" userId="b892dbbb18530716" providerId="LiveId" clId="{2B55B85E-B770-453C-9F2D-C89E77892CF2}" dt="2025-06-22T19:50:27.293" v="592" actId="21"/>
          <ac:spMkLst>
            <pc:docMk/>
            <pc:sldMk cId="80137453" sldId="451"/>
            <ac:spMk id="5" creationId="{5F7147EB-9C9E-568A-23CC-C3C64D279200}"/>
          </ac:spMkLst>
        </pc:spChg>
        <pc:spChg chg="add mod">
          <ac:chgData name="JORGE SOUZA" userId="b892dbbb18530716" providerId="LiveId" clId="{2B55B85E-B770-453C-9F2D-C89E77892CF2}" dt="2025-06-22T22:22:43.234" v="1089" actId="6549"/>
          <ac:spMkLst>
            <pc:docMk/>
            <pc:sldMk cId="80137453" sldId="451"/>
            <ac:spMk id="6" creationId="{041961FD-0AB4-A022-49D8-8E5922F1BEFA}"/>
          </ac:spMkLst>
        </pc:spChg>
      </pc:sldChg>
      <pc:sldChg chg="addSp delSp modSp add mod">
        <pc:chgData name="JORGE SOUZA" userId="b892dbbb18530716" providerId="LiveId" clId="{2B55B85E-B770-453C-9F2D-C89E77892CF2}" dt="2025-06-22T22:15:34.790" v="1087" actId="20577"/>
        <pc:sldMkLst>
          <pc:docMk/>
          <pc:sldMk cId="733163267" sldId="452"/>
        </pc:sldMkLst>
        <pc:spChg chg="add mod">
          <ac:chgData name="JORGE SOUZA" userId="b892dbbb18530716" providerId="LiveId" clId="{2B55B85E-B770-453C-9F2D-C89E77892CF2}" dt="2025-06-22T22:15:34.790" v="1087" actId="20577"/>
          <ac:spMkLst>
            <pc:docMk/>
            <pc:sldMk cId="733163267" sldId="452"/>
            <ac:spMk id="5" creationId="{B1F6C476-1AB4-C338-5D6B-E33EF90D3085}"/>
          </ac:spMkLst>
        </pc:spChg>
        <pc:spChg chg="del">
          <ac:chgData name="JORGE SOUZA" userId="b892dbbb18530716" providerId="LiveId" clId="{2B55B85E-B770-453C-9F2D-C89E77892CF2}" dt="2025-06-22T19:54:31.164" v="644" actId="21"/>
          <ac:spMkLst>
            <pc:docMk/>
            <pc:sldMk cId="733163267" sldId="452"/>
            <ac:spMk id="6" creationId="{2480DD22-B412-EE60-49E9-7224C7ED26F9}"/>
          </ac:spMkLst>
        </pc:spChg>
      </pc:sldChg>
      <pc:sldChg chg="addSp delSp modSp add mod">
        <pc:chgData name="JORGE SOUZA" userId="b892dbbb18530716" providerId="LiveId" clId="{2B55B85E-B770-453C-9F2D-C89E77892CF2}" dt="2025-06-22T22:17:39.012" v="1088" actId="6549"/>
        <pc:sldMkLst>
          <pc:docMk/>
          <pc:sldMk cId="4153383274" sldId="453"/>
        </pc:sldMkLst>
        <pc:spChg chg="mod">
          <ac:chgData name="JORGE SOUZA" userId="b892dbbb18530716" providerId="LiveId" clId="{2B55B85E-B770-453C-9F2D-C89E77892CF2}" dt="2025-06-22T20:20:28.569" v="755" actId="20577"/>
          <ac:spMkLst>
            <pc:docMk/>
            <pc:sldMk cId="4153383274" sldId="453"/>
            <ac:spMk id="3" creationId="{2E7919EC-4FF1-B7A6-4366-55AB88032C34}"/>
          </ac:spMkLst>
        </pc:spChg>
        <pc:spChg chg="del">
          <ac:chgData name="JORGE SOUZA" userId="b892dbbb18530716" providerId="LiveId" clId="{2B55B85E-B770-453C-9F2D-C89E77892CF2}" dt="2025-06-22T20:20:23.194" v="748" actId="21"/>
          <ac:spMkLst>
            <pc:docMk/>
            <pc:sldMk cId="4153383274" sldId="453"/>
            <ac:spMk id="5" creationId="{433C30CD-C65F-F037-4FDA-94BFFF5A5CCA}"/>
          </ac:spMkLst>
        </pc:spChg>
        <pc:spChg chg="add mod">
          <ac:chgData name="JORGE SOUZA" userId="b892dbbb18530716" providerId="LiveId" clId="{2B55B85E-B770-453C-9F2D-C89E77892CF2}" dt="2025-06-22T22:17:39.012" v="1088" actId="6549"/>
          <ac:spMkLst>
            <pc:docMk/>
            <pc:sldMk cId="4153383274" sldId="453"/>
            <ac:spMk id="6" creationId="{67EE6A8A-268F-75B3-8A66-2A16DA48A810}"/>
          </ac:spMkLst>
        </pc:spChg>
        <pc:picChg chg="add mod">
          <ac:chgData name="JORGE SOUZA" userId="b892dbbb18530716" providerId="LiveId" clId="{2B55B85E-B770-453C-9F2D-C89E77892CF2}" dt="2025-06-22T20:22:26.433" v="787"/>
          <ac:picMkLst>
            <pc:docMk/>
            <pc:sldMk cId="4153383274" sldId="453"/>
            <ac:picMk id="7" creationId="{561D9082-2837-AE45-C8BE-173F13CD5903}"/>
          </ac:picMkLst>
        </pc:picChg>
      </pc:sldChg>
      <pc:sldChg chg="addSp delSp modSp add mod">
        <pc:chgData name="JORGE SOUZA" userId="b892dbbb18530716" providerId="LiveId" clId="{2B55B85E-B770-453C-9F2D-C89E77892CF2}" dt="2025-06-22T20:26:36.552" v="830" actId="1037"/>
        <pc:sldMkLst>
          <pc:docMk/>
          <pc:sldMk cId="1972635346" sldId="454"/>
        </pc:sldMkLst>
        <pc:spChg chg="add mod">
          <ac:chgData name="JORGE SOUZA" userId="b892dbbb18530716" providerId="LiveId" clId="{2B55B85E-B770-453C-9F2D-C89E77892CF2}" dt="2025-06-22T20:26:36.552" v="830" actId="1037"/>
          <ac:spMkLst>
            <pc:docMk/>
            <pc:sldMk cId="1972635346" sldId="454"/>
            <ac:spMk id="5" creationId="{13CF3353-77DF-95E6-9EFB-49637F98B6E7}"/>
          </ac:spMkLst>
        </pc:spChg>
        <pc:spChg chg="del mod">
          <ac:chgData name="JORGE SOUZA" userId="b892dbbb18530716" providerId="LiveId" clId="{2B55B85E-B770-453C-9F2D-C89E77892CF2}" dt="2025-06-22T20:25:52.654" v="791"/>
          <ac:spMkLst>
            <pc:docMk/>
            <pc:sldMk cId="1972635346" sldId="454"/>
            <ac:spMk id="6" creationId="{44C79578-5BF9-F46E-3E02-9E3036404906}"/>
          </ac:spMkLst>
        </pc:spChg>
      </pc:sldChg>
      <pc:sldChg chg="modSp add mod">
        <pc:chgData name="JORGE SOUZA" userId="b892dbbb18530716" providerId="LiveId" clId="{2B55B85E-B770-453C-9F2D-C89E77892CF2}" dt="2025-06-22T22:05:36.114" v="1086" actId="6549"/>
        <pc:sldMkLst>
          <pc:docMk/>
          <pc:sldMk cId="360363987" sldId="455"/>
        </pc:sldMkLst>
        <pc:spChg chg="mod">
          <ac:chgData name="JORGE SOUZA" userId="b892dbbb18530716" providerId="LiveId" clId="{2B55B85E-B770-453C-9F2D-C89E77892CF2}" dt="2025-06-22T22:05:36.114" v="1086" actId="6549"/>
          <ac:spMkLst>
            <pc:docMk/>
            <pc:sldMk cId="360363987" sldId="455"/>
            <ac:spMk id="3" creationId="{0DA3072B-8DBC-073C-9D75-6F0D26D394E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236411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627864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7471611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7103392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358388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5634408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0206274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5034879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0776151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313666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4223553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1330341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752350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7623798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0416743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6161144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8922915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8413253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2560983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460706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6D3A180-B655-7331-0D96-E74D839820A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B3DAC22-AAE0-A403-51B0-AA748BEB571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DB8FA2D-16D3-6755-4C06-DC592D1E3C2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5170466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61444307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98445854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04029339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01125476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85211127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80879405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26840878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44761974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33674167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23283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357023E-88B3-1B86-9A5C-DA0DECE11A0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FA6F8CC-0EF1-C00C-4DA6-E9D5E1E19F9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05E2A785-375E-BBF4-1BC4-2EABF5F497B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511228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09070869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13347594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47094445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60594549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E1161D7-BA6D-03F8-E6DA-9B224400DFC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3B468F54-1C25-136C-E3CA-24E51297709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7EADFB3-6CA9-083B-A975-C421ADF87E3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28318272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85989089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4953760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55332363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39628690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550793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71141165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9939187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1711279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8655852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65248062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8227554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16684290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9679169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32569429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82954725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925725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67618033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70068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99238146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34705718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96745004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E11D432-592A-E915-E675-9F2EA8B6A05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3B489712-41D9-29AA-EF61-8696CD9DF57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4E9062A0-E929-F003-A419-8F24CD7F996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74802231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0ED58DA-8477-E043-EAB4-B70F82BA574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40C7014-0D9E-E52E-4364-CAD4B32A45F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04A0A37-BC04-701D-219D-CE5879D6CF9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94737848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8386D04-1204-9967-879A-6F92F5AD0DF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547DB94-8681-51D8-D147-D9FA391D6BC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4F96B4EB-0BD1-D44A-2C66-F87329CBA8A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50164402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011BE56-F0D8-A3C8-1191-9299292F636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B909829-8D0E-DC47-F9EC-ABDEB3E1CDD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9ACECD5-CEF9-F84C-C5EE-FEF0F4B400B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12108991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F80C371-3A97-6484-C7C5-D5856879EF9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B6C13ADD-6181-7918-8CFE-06B4F52DE4B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05322925-1B0F-BDC8-AE1B-BBB716C1763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84193121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186667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E688D48-AF2D-E6AC-1F43-7CFB3E3CAF9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A6C661D-DA00-BED3-70E2-1A391C1C502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C1FD2EB-5655-3C8F-59EF-3E495DA0F5D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7730233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3272815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3A1447C-2752-553B-1BA8-69FE335E7F5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C3C4D9E-C4F6-33BA-3076-D2D015702AD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292FE83-2403-9B9B-00CF-9E05BE58E54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707341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1341126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264843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hyperlink" Target="https://www.planalto.gov.br/ccivil_03/_ato2019-2022/2021/lei/l14133.htm" TargetMode="External"/><Relationship Id="rId4" Type="http://schemas.openxmlformats.org/officeDocument/2006/relationships/hyperlink" Target="https://www.planalto.gov.br/ccivil_03/leis/lcp/lcp101.htm"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hyperlink" Target="https://cfc.org.br/tecnica/normas-brasileiras-de-contabilidade/nbc-tsp-do-setor-publico/"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hyperlink" Target="https://www.tesourotransparente.gov.br/publicacoes/manual-de-contabilidade-aplicada-ao-setor-publico-mcasp/2025/26" TargetMode="External"/><Relationship Id="rId3" Type="http://schemas.openxmlformats.org/officeDocument/2006/relationships/image" Target="../media/image2.png"/><Relationship Id="rId7" Type="http://schemas.openxmlformats.org/officeDocument/2006/relationships/hyperlink" Target="https://cfc.org.br/tecnica/normas-brasileiras-de-contabilidade/nbc-tsp-do-setor-publico/"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hyperlink" Target="https://www.sad.ms.gov.br/wp-content/uploads/2020/08/Portaria-548_2015_Plano-de-Implanta%C3%A7%C3%A3o-dos-Procedimentos-Cont%C3%A1beis-Patrimoniais.pdf" TargetMode="External"/><Relationship Id="rId5" Type="http://schemas.openxmlformats.org/officeDocument/2006/relationships/hyperlink" Target="https://www.planalto.gov.br/ccivil_03/_ato2019-2022/2021/lei/l14133.htm" TargetMode="External"/><Relationship Id="rId4" Type="http://schemas.openxmlformats.org/officeDocument/2006/relationships/hyperlink" Target="https://www.planalto.gov.br/ccivil_03/leis/l4320.htm" TargetMode="External"/><Relationship Id="rId9" Type="http://schemas.openxmlformats.org/officeDocument/2006/relationships/hyperlink" Target="https://www.planalto.gov.br/ccivil_03/leis/lcp/lcp101.htm" TargetMode="Externa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1.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 TargetMode="External"/></Relationships>
</file>

<file path=ppt/slides/_rels/slide6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3.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 TargetMode="External"/></Relationships>
</file>

<file path=ppt/slides/_rels/slide6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8" Type="http://schemas.openxmlformats.org/officeDocument/2006/relationships/hyperlink" Target="https://cfc.org.br/tecnica/normas-brasileiras-de-contabilidade/nbc-tsp-do-setor-publico/" TargetMode="External"/><Relationship Id="rId3" Type="http://schemas.openxmlformats.org/officeDocument/2006/relationships/image" Target="../media/image2.png"/><Relationship Id="rId7" Type="http://schemas.openxmlformats.org/officeDocument/2006/relationships/hyperlink" Target="https://www.tesourotransparente.gov.br/publicacoes/manual-de-contabilidade-aplicada-ao-setor-publico-mcasp/2025/26" TargetMode="External"/><Relationship Id="rId12" Type="http://schemas.openxmlformats.org/officeDocument/2006/relationships/hyperlink" Target="https://pesquisa.apps.tcu.gov.br/documento/acordao-completo/*/NUMACORDAO%253A160%2520ANOACORDAO%253A2024%2520COLEGIADO%253A%2522Plen%25C3%25A1rio%2522/DTRELEVANCIA%2520desc%252C%2520NUMACORDAOINT%2520desc/0" TargetMode="External"/><Relationship Id="rId2" Type="http://schemas.openxmlformats.org/officeDocument/2006/relationships/notesSlide" Target="../notesSlides/notesSlide71.xml"/><Relationship Id="rId1" Type="http://schemas.openxmlformats.org/officeDocument/2006/relationships/slideLayout" Target="../slideLayouts/slideLayout1.xml"/><Relationship Id="rId6" Type="http://schemas.openxmlformats.org/officeDocument/2006/relationships/hyperlink" Target="https://www.planalto.gov.br/ccivil_03/leis/l4320.htm" TargetMode="External"/><Relationship Id="rId11" Type="http://schemas.openxmlformats.org/officeDocument/2006/relationships/hyperlink" Target="https://viajuris.tce.pr.gov.br/Pesquisa/Visualizar/Acordao_2503_2023_do_Tribunal_Pleno/27262" TargetMode="External"/><Relationship Id="rId5" Type="http://schemas.openxmlformats.org/officeDocument/2006/relationships/hyperlink" Target="http://www.comprasnet.gov.br/legislacao/in/in205_88.htm" TargetMode="External"/><Relationship Id="rId10" Type="http://schemas.openxmlformats.org/officeDocument/2006/relationships/hyperlink" Target="https://viajuris.tce.pr.gov.br/Pesquisa/Visualizar/Acordao_1907_2024_do_Tribunal_Pleno/30688" TargetMode="External"/><Relationship Id="rId4" Type="http://schemas.openxmlformats.org/officeDocument/2006/relationships/hyperlink" Target="https://www.planalto.gov.br/ccivil_03/_ato2019-2022/2021/lei/l14133.htm#ART%2076" TargetMode="External"/><Relationship Id="rId9" Type="http://schemas.openxmlformats.org/officeDocument/2006/relationships/hyperlink" Target="https://www.planalto.gov.br/ccivil_03/leis/lcp/lcp101.htm"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0" y="-80649"/>
            <a:ext cx="9144000" cy="5143500"/>
          </a:xfrm>
          <a:prstGeom prst="rect">
            <a:avLst/>
          </a:prstGeom>
          <a:noFill/>
          <a:ln>
            <a:noFill/>
          </a:ln>
        </p:spPr>
      </p:pic>
      <p:sp>
        <p:nvSpPr>
          <p:cNvPr id="55" name="Google Shape;55;p13"/>
          <p:cNvSpPr txBox="1"/>
          <p:nvPr/>
        </p:nvSpPr>
        <p:spPr>
          <a:xfrm>
            <a:off x="526653" y="1356296"/>
            <a:ext cx="6670218" cy="138496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pt-BR" sz="3900" b="1" dirty="0">
                <a:solidFill>
                  <a:srgbClr val="FF6C00"/>
                </a:solidFill>
                <a:latin typeface="Montserrat"/>
                <a:ea typeface="Montserrat"/>
                <a:cs typeface="Montserrat"/>
                <a:sym typeface="Montserrat"/>
              </a:rPr>
              <a:t>Incorporação, Avaliação e Baixa</a:t>
            </a:r>
            <a:endParaRPr sz="3900" b="1" dirty="0">
              <a:solidFill>
                <a:srgbClr val="FF6C00"/>
              </a:solidFill>
              <a:latin typeface="Montserrat"/>
              <a:ea typeface="Montserrat"/>
              <a:cs typeface="Montserrat"/>
              <a:sym typeface="Montserrat"/>
            </a:endParaRPr>
          </a:p>
        </p:txBody>
      </p:sp>
      <p:sp>
        <p:nvSpPr>
          <p:cNvPr id="56" name="Google Shape;56;p13"/>
          <p:cNvSpPr txBox="1"/>
          <p:nvPr/>
        </p:nvSpPr>
        <p:spPr>
          <a:xfrm>
            <a:off x="873675" y="2844340"/>
            <a:ext cx="4196400" cy="147729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lang="pt-BR" sz="2800">
              <a:solidFill>
                <a:schemeClr val="lt1"/>
              </a:solidFill>
              <a:latin typeface="Montserrat"/>
              <a:ea typeface="Montserrat"/>
              <a:cs typeface="Montserrat"/>
              <a:sym typeface="Montserrat"/>
            </a:endParaRPr>
          </a:p>
          <a:p>
            <a:pPr marL="0" lvl="0" indent="0" algn="l" rtl="0">
              <a:spcBef>
                <a:spcPts val="0"/>
              </a:spcBef>
              <a:spcAft>
                <a:spcPts val="0"/>
              </a:spcAft>
              <a:buNone/>
            </a:pPr>
            <a:endParaRPr lang="pt-BR" sz="2800" dirty="0">
              <a:solidFill>
                <a:schemeClr val="lt1"/>
              </a:solidFill>
              <a:latin typeface="Montserrat"/>
              <a:ea typeface="Montserrat"/>
              <a:cs typeface="Montserrat"/>
              <a:sym typeface="Montserrat"/>
            </a:endParaRPr>
          </a:p>
          <a:p>
            <a:pPr marL="0" lvl="0" indent="0" algn="l" rtl="0">
              <a:spcBef>
                <a:spcPts val="0"/>
              </a:spcBef>
              <a:spcAft>
                <a:spcPts val="0"/>
              </a:spcAft>
              <a:buNone/>
            </a:pPr>
            <a:endParaRPr sz="2800" dirty="0">
              <a:solidFill>
                <a:schemeClr val="lt1"/>
              </a:solidFill>
              <a:latin typeface="Montserrat"/>
              <a:ea typeface="Montserrat"/>
              <a:cs typeface="Montserrat"/>
              <a:sym typeface="Montserra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81002"/>
            <a:ext cx="9445214" cy="5224502"/>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784830"/>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1 </a:t>
            </a:r>
            <a:r>
              <a:rPr lang="pt-BR" sz="1800" b="1" dirty="0">
                <a:effectLst/>
                <a:latin typeface="Rawline regular "/>
                <a:ea typeface="Aptos" panose="020B0004020202020204" pitchFamily="34" charset="0"/>
                <a:cs typeface="Times New Roman" panose="02020603050405020304" pitchFamily="18" charset="0"/>
              </a:rPr>
              <a:t>Incorporação</a:t>
            </a:r>
            <a:endParaRPr lang="pt-BR" sz="1800" b="1" dirty="0">
              <a:latin typeface="Rawline regular "/>
            </a:endParaRPr>
          </a:p>
          <a:p>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7" name="CaixaDeTexto 6">
            <a:extLst>
              <a:ext uri="{FF2B5EF4-FFF2-40B4-BE49-F238E27FC236}">
                <a16:creationId xmlns:a16="http://schemas.microsoft.com/office/drawing/2014/main" id="{CF3F9A3A-190A-971B-B70C-C24E5815227C}"/>
              </a:ext>
            </a:extLst>
          </p:cNvPr>
          <p:cNvSpPr txBox="1"/>
          <p:nvPr/>
        </p:nvSpPr>
        <p:spPr>
          <a:xfrm>
            <a:off x="231276" y="711951"/>
            <a:ext cx="7654077" cy="3226268"/>
          </a:xfrm>
          <a:prstGeom prst="rect">
            <a:avLst/>
          </a:prstGeom>
          <a:noFill/>
        </p:spPr>
        <p:txBody>
          <a:bodyPr wrap="square">
            <a:spAutoFit/>
          </a:bodyPr>
          <a:lstStyle/>
          <a:p>
            <a:pPr marL="342900" indent="-342900">
              <a:lnSpc>
                <a:spcPct val="150000"/>
              </a:lnSpc>
              <a:buAutoNum type="alphaLcParenR"/>
            </a:pPr>
            <a:r>
              <a:rPr lang="pt-BR" sz="1800" b="1" dirty="0">
                <a:effectLst/>
                <a:latin typeface="Rawline regular "/>
                <a:ea typeface="Aptos" panose="020B0004020202020204" pitchFamily="34" charset="0"/>
                <a:cs typeface="Times New Roman" panose="02020603050405020304" pitchFamily="18" charset="0"/>
              </a:rPr>
              <a:t>Aquisição</a:t>
            </a:r>
            <a:endParaRPr lang="pt-BR" sz="1800" b="1" dirty="0">
              <a:latin typeface="Rawline regular "/>
              <a:ea typeface="Aptos" panose="020B0004020202020204" pitchFamily="34" charset="0"/>
              <a:cs typeface="Times New Roman" panose="02020603050405020304" pitchFamily="18" charset="0"/>
            </a:endParaRPr>
          </a:p>
          <a:p>
            <a:pPr>
              <a:lnSpc>
                <a:spcPct val="150000"/>
              </a:lnSpc>
            </a:pPr>
            <a:r>
              <a:rPr lang="pt-BR" sz="1800" b="1" kern="100" dirty="0">
                <a:effectLst/>
                <a:latin typeface="Rawline regular "/>
                <a:ea typeface="Aptos" panose="020B0004020202020204" pitchFamily="34" charset="0"/>
                <a:cs typeface="Times New Roman" panose="02020603050405020304" pitchFamily="18" charset="0"/>
              </a:rPr>
              <a:t>     Princípios:</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800" b="1" u="sng" kern="100" dirty="0">
                <a:effectLst/>
                <a:latin typeface="Rawline regular "/>
                <a:ea typeface="Aptos" panose="020B0004020202020204" pitchFamily="34" charset="0"/>
                <a:cs typeface="Times New Roman" panose="02020603050405020304" pitchFamily="18" charset="0"/>
              </a:rPr>
              <a:t>Legalidade: </a:t>
            </a:r>
            <a:r>
              <a:rPr lang="pt-BR" sz="1800" kern="100" dirty="0">
                <a:effectLst/>
                <a:latin typeface="Rawline regular "/>
                <a:ea typeface="Aptos" panose="020B0004020202020204" pitchFamily="34" charset="0"/>
                <a:cs typeface="Times New Roman" panose="02020603050405020304" pitchFamily="18" charset="0"/>
              </a:rPr>
              <a:t>As aquisições devem estar previstas na lei.</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800" b="1" u="sng" kern="100" dirty="0">
                <a:effectLst/>
                <a:latin typeface="Rawline regular "/>
                <a:ea typeface="Aptos" panose="020B0004020202020204" pitchFamily="34" charset="0"/>
                <a:cs typeface="Times New Roman" panose="02020603050405020304" pitchFamily="18" charset="0"/>
              </a:rPr>
              <a:t>Impessoalidade: </a:t>
            </a:r>
            <a:r>
              <a:rPr lang="pt-BR" sz="1800" kern="100" dirty="0">
                <a:effectLst/>
                <a:latin typeface="Rawline regular "/>
                <a:ea typeface="Aptos" panose="020B0004020202020204" pitchFamily="34" charset="0"/>
                <a:cs typeface="Times New Roman" panose="02020603050405020304" pitchFamily="18" charset="0"/>
              </a:rPr>
              <a:t>A contratação deve ser feita sem favorecimento.</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800" b="1" u="sng" kern="100" dirty="0">
                <a:effectLst/>
                <a:latin typeface="Rawline regular "/>
                <a:ea typeface="Aptos" panose="020B0004020202020204" pitchFamily="34" charset="0"/>
                <a:cs typeface="Times New Roman" panose="02020603050405020304" pitchFamily="18" charset="0"/>
              </a:rPr>
              <a:t>Moralidade: </a:t>
            </a:r>
            <a:r>
              <a:rPr lang="pt-BR" sz="1800" kern="100" dirty="0">
                <a:effectLst/>
                <a:latin typeface="Rawline regular "/>
                <a:ea typeface="Aptos" panose="020B0004020202020204" pitchFamily="34" charset="0"/>
                <a:cs typeface="Times New Roman" panose="02020603050405020304" pitchFamily="18" charset="0"/>
              </a:rPr>
              <a:t>A administração pública deve agir eticamente.</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800" b="1" u="sng" kern="100" dirty="0">
                <a:effectLst/>
                <a:latin typeface="Rawline regular "/>
                <a:ea typeface="Aptos" panose="020B0004020202020204" pitchFamily="34" charset="0"/>
                <a:cs typeface="Times New Roman" panose="02020603050405020304" pitchFamily="18" charset="0"/>
              </a:rPr>
              <a:t>Publicidade: </a:t>
            </a:r>
            <a:r>
              <a:rPr lang="pt-BR" sz="1800" kern="100" dirty="0">
                <a:effectLst/>
                <a:latin typeface="Rawline regular "/>
                <a:ea typeface="Aptos" panose="020B0004020202020204" pitchFamily="34" charset="0"/>
                <a:cs typeface="Times New Roman" panose="02020603050405020304" pitchFamily="18" charset="0"/>
              </a:rPr>
              <a:t>Os atos devem ser transparentes, permitindo acesso à informação.</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800" b="1" u="sng" kern="100" dirty="0">
                <a:effectLst/>
                <a:latin typeface="Rawline regular "/>
                <a:ea typeface="Aptos" panose="020B0004020202020204" pitchFamily="34" charset="0"/>
                <a:cs typeface="Times New Roman" panose="02020603050405020304" pitchFamily="18" charset="0"/>
              </a:rPr>
              <a:t>Eficiência: </a:t>
            </a:r>
            <a:r>
              <a:rPr lang="pt-BR" sz="1800" kern="100" dirty="0">
                <a:effectLst/>
                <a:latin typeface="Rawline regular "/>
                <a:ea typeface="Aptos" panose="020B0004020202020204" pitchFamily="34" charset="0"/>
                <a:cs typeface="Times New Roman" panose="02020603050405020304" pitchFamily="18" charset="0"/>
              </a:rPr>
              <a:t>Busca pela melhor utilização dos recursos públicos.</a:t>
            </a:r>
          </a:p>
        </p:txBody>
      </p:sp>
    </p:spTree>
    <p:extLst>
      <p:ext uri="{BB962C8B-B14F-4D97-AF65-F5344CB8AC3E}">
        <p14:creationId xmlns:p14="http://schemas.microsoft.com/office/powerpoint/2010/main" val="1503094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81002"/>
            <a:ext cx="9520518" cy="5224502"/>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784830"/>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1 </a:t>
            </a:r>
            <a:r>
              <a:rPr lang="pt-BR" sz="1800" b="1" dirty="0">
                <a:effectLst/>
                <a:latin typeface="Rawline regular "/>
                <a:ea typeface="Aptos" panose="020B0004020202020204" pitchFamily="34" charset="0"/>
                <a:cs typeface="Times New Roman" panose="02020603050405020304" pitchFamily="18" charset="0"/>
              </a:rPr>
              <a:t>Incorporação</a:t>
            </a:r>
            <a:endParaRPr lang="pt-BR" sz="1800" b="1" dirty="0">
              <a:latin typeface="Rawline regular "/>
            </a:endParaRPr>
          </a:p>
          <a:p>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7" name="CaixaDeTexto 6">
            <a:extLst>
              <a:ext uri="{FF2B5EF4-FFF2-40B4-BE49-F238E27FC236}">
                <a16:creationId xmlns:a16="http://schemas.microsoft.com/office/drawing/2014/main" id="{CF3F9A3A-190A-971B-B70C-C24E5815227C}"/>
              </a:ext>
            </a:extLst>
          </p:cNvPr>
          <p:cNvSpPr txBox="1"/>
          <p:nvPr/>
        </p:nvSpPr>
        <p:spPr>
          <a:xfrm>
            <a:off x="231276" y="647403"/>
            <a:ext cx="8073628" cy="3355149"/>
          </a:xfrm>
          <a:prstGeom prst="rect">
            <a:avLst/>
          </a:prstGeom>
          <a:noFill/>
        </p:spPr>
        <p:txBody>
          <a:bodyPr wrap="square">
            <a:spAutoFit/>
          </a:bodyPr>
          <a:lstStyle/>
          <a:p>
            <a:pPr marL="342900" indent="-342900">
              <a:lnSpc>
                <a:spcPct val="150000"/>
              </a:lnSpc>
              <a:buAutoNum type="alphaLcParenR"/>
            </a:pPr>
            <a:r>
              <a:rPr lang="pt-BR" sz="1800" b="1" dirty="0">
                <a:effectLst/>
                <a:latin typeface="Rawline regular "/>
                <a:ea typeface="Aptos" panose="020B0004020202020204" pitchFamily="34" charset="0"/>
                <a:cs typeface="Times New Roman" panose="02020603050405020304" pitchFamily="18" charset="0"/>
              </a:rPr>
              <a:t>Aquisição</a:t>
            </a:r>
            <a:endParaRPr lang="pt-BR" sz="1800" b="1" dirty="0">
              <a:latin typeface="Rawline regular "/>
              <a:ea typeface="Aptos" panose="020B0004020202020204" pitchFamily="34" charset="0"/>
              <a:cs typeface="Times New Roman" panose="02020603050405020304" pitchFamily="18" charset="0"/>
            </a:endParaRPr>
          </a:p>
          <a:p>
            <a:pPr marL="457200">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Contratos: </a:t>
            </a:r>
            <a:r>
              <a:rPr lang="pt-BR" sz="1800" kern="100" dirty="0">
                <a:effectLst/>
                <a:latin typeface="Rawline regular "/>
                <a:ea typeface="Aptos" panose="020B0004020202020204" pitchFamily="34" charset="0"/>
                <a:cs typeface="Times New Roman" panose="02020603050405020304" pitchFamily="18" charset="0"/>
              </a:rPr>
              <a:t>Após a licitação, um contrato é celebrado entre a administração e o fornecedor, que deve seguir os princípios da Lei de Licitações, garantindo direitos e deveres para ambas as partes.</a:t>
            </a:r>
          </a:p>
          <a:p>
            <a:pPr marL="457200">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Responsabilidades: </a:t>
            </a:r>
            <a:r>
              <a:rPr lang="pt-BR" sz="1800" kern="100" dirty="0">
                <a:effectLst/>
                <a:latin typeface="Rawline regular "/>
                <a:ea typeface="Aptos" panose="020B0004020202020204" pitchFamily="34" charset="0"/>
                <a:cs typeface="Times New Roman" panose="02020603050405020304" pitchFamily="18" charset="0"/>
              </a:rPr>
              <a:t>O gestor público é responsável por garantir a correta aplicação dos recursos e a legalidade do processo de aquisição. A Lei de Responsabilidade Fiscal</a:t>
            </a:r>
            <a:r>
              <a:rPr lang="pt-BR" kern="100" dirty="0">
                <a:effectLst/>
                <a:latin typeface="Rawline regular "/>
                <a:ea typeface="Aptos" panose="020B0004020202020204" pitchFamily="34" charset="0"/>
                <a:cs typeface="Times New Roman" panose="02020603050405020304" pitchFamily="18" charset="0"/>
              </a:rPr>
              <a:t> </a:t>
            </a:r>
            <a:r>
              <a:rPr lang="pt-BR" sz="1800" b="1" kern="100" dirty="0">
                <a:effectLst/>
                <a:latin typeface="Rawline regular "/>
                <a:ea typeface="Aptos" panose="020B0004020202020204" pitchFamily="34" charset="0"/>
                <a:cs typeface="Times New Roman" panose="02020603050405020304" pitchFamily="18" charset="0"/>
              </a:rPr>
              <a:t>(</a:t>
            </a:r>
            <a:r>
              <a:rPr lang="pt-BR" sz="1800" b="1" i="0" dirty="0">
                <a:solidFill>
                  <a:srgbClr val="001D35"/>
                </a:solidFill>
                <a:effectLst/>
                <a:latin typeface="Rawline regular "/>
                <a:hlinkClick r:id="rId4"/>
              </a:rPr>
              <a:t>Lei Complementar nº 101, de 4 de maio de 2000</a:t>
            </a:r>
            <a:r>
              <a:rPr lang="pt-BR" sz="1800" b="1" i="0" dirty="0">
                <a:solidFill>
                  <a:srgbClr val="001D35"/>
                </a:solidFill>
                <a:effectLst/>
                <a:latin typeface="Rawline regular "/>
              </a:rPr>
              <a:t>)</a:t>
            </a:r>
            <a:r>
              <a:rPr lang="pt-BR" sz="1800" b="1" kern="100" dirty="0">
                <a:effectLst/>
                <a:latin typeface="Rawline regular "/>
                <a:ea typeface="Aptos" panose="020B0004020202020204" pitchFamily="34" charset="0"/>
                <a:cs typeface="Times New Roman" panose="02020603050405020304" pitchFamily="18" charset="0"/>
              </a:rPr>
              <a:t> </a:t>
            </a:r>
            <a:r>
              <a:rPr lang="pt-BR" sz="1800" kern="100" dirty="0">
                <a:effectLst/>
                <a:latin typeface="Rawline regular "/>
                <a:ea typeface="Aptos" panose="020B0004020202020204" pitchFamily="34" charset="0"/>
                <a:cs typeface="Times New Roman" panose="02020603050405020304" pitchFamily="18" charset="0"/>
              </a:rPr>
              <a:t>também impõe limites para gastos públicos, visando a sustentabilidade fiscal.</a:t>
            </a:r>
          </a:p>
          <a:p>
            <a:pPr marL="457200">
              <a:lnSpc>
                <a:spcPct val="115000"/>
              </a:lnSpc>
              <a:spcAft>
                <a:spcPts val="800"/>
              </a:spcAft>
            </a:pPr>
            <a:r>
              <a:rPr lang="pt-BR" sz="1200" b="1" kern="100" dirty="0">
                <a:latin typeface="Rawline regular "/>
                <a:ea typeface="Aptos" panose="020B0004020202020204" pitchFamily="34" charset="0"/>
                <a:cs typeface="Times New Roman" panose="02020603050405020304" pitchFamily="18" charset="0"/>
              </a:rPr>
              <a:t>Nota:</a:t>
            </a:r>
            <a:r>
              <a:rPr lang="pt-BR" sz="1200" kern="100" dirty="0">
                <a:latin typeface="Rawline regular "/>
                <a:ea typeface="Aptos" panose="020B0004020202020204" pitchFamily="34" charset="0"/>
                <a:cs typeface="Times New Roman" panose="02020603050405020304" pitchFamily="18" charset="0"/>
              </a:rPr>
              <a:t> Quando uma contratação é feita por </a:t>
            </a:r>
            <a:r>
              <a:rPr lang="pt-BR" sz="1200" b="1" u="sng" kern="100" dirty="0">
                <a:latin typeface="Rawline regular "/>
                <a:ea typeface="Aptos" panose="020B0004020202020204" pitchFamily="34" charset="0"/>
                <a:cs typeface="Times New Roman" panose="02020603050405020304" pitchFamily="18" charset="0"/>
              </a:rPr>
              <a:t>dispensa de licitação</a:t>
            </a:r>
            <a:r>
              <a:rPr lang="pt-BR" sz="1200" kern="100" dirty="0">
                <a:latin typeface="Rawline regular "/>
                <a:ea typeface="Aptos" panose="020B0004020202020204" pitchFamily="34" charset="0"/>
                <a:cs typeface="Times New Roman" panose="02020603050405020304" pitchFamily="18" charset="0"/>
              </a:rPr>
              <a:t>, a administração pública deve formalizar essa contratação por meio de um contrato, conforme previsto na </a:t>
            </a:r>
            <a:r>
              <a:rPr lang="pt-BR" sz="1200" kern="100" dirty="0">
                <a:latin typeface="Rawline regular "/>
                <a:ea typeface="Aptos" panose="020B0004020202020204" pitchFamily="34" charset="0"/>
                <a:cs typeface="Times New Roman" panose="02020603050405020304" pitchFamily="18" charset="0"/>
                <a:hlinkClick r:id="rId5"/>
              </a:rPr>
              <a:t>Lei 14.133/2021.</a:t>
            </a:r>
            <a:endParaRPr lang="pt-BR" sz="1200" kern="100" dirty="0">
              <a:effectLst/>
              <a:latin typeface="Rawline regular "/>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56709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1" y="-81002"/>
            <a:ext cx="9488245" cy="5224502"/>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784830"/>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1 </a:t>
            </a:r>
            <a:r>
              <a:rPr lang="pt-BR" sz="1800" b="1" dirty="0">
                <a:effectLst/>
                <a:latin typeface="Rawline regular "/>
                <a:ea typeface="Aptos" panose="020B0004020202020204" pitchFamily="34" charset="0"/>
                <a:cs typeface="Times New Roman" panose="02020603050405020304" pitchFamily="18" charset="0"/>
              </a:rPr>
              <a:t>Incorporação</a:t>
            </a:r>
            <a:endParaRPr lang="pt-BR" sz="1800" b="1" dirty="0">
              <a:latin typeface="Rawline regular "/>
            </a:endParaRPr>
          </a:p>
          <a:p>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7" name="CaixaDeTexto 6">
            <a:extLst>
              <a:ext uri="{FF2B5EF4-FFF2-40B4-BE49-F238E27FC236}">
                <a16:creationId xmlns:a16="http://schemas.microsoft.com/office/drawing/2014/main" id="{CF3F9A3A-190A-971B-B70C-C24E5815227C}"/>
              </a:ext>
            </a:extLst>
          </p:cNvPr>
          <p:cNvSpPr txBox="1"/>
          <p:nvPr/>
        </p:nvSpPr>
        <p:spPr>
          <a:xfrm>
            <a:off x="231276" y="711951"/>
            <a:ext cx="7871525" cy="3595280"/>
          </a:xfrm>
          <a:prstGeom prst="rect">
            <a:avLst/>
          </a:prstGeom>
          <a:noFill/>
        </p:spPr>
        <p:txBody>
          <a:bodyPr wrap="square">
            <a:spAutoFit/>
          </a:bodyPr>
          <a:lstStyle/>
          <a:p>
            <a:r>
              <a:rPr lang="pt-BR" sz="1800" b="1" dirty="0">
                <a:effectLst/>
                <a:latin typeface="Rawline regular "/>
                <a:ea typeface="Aptos" panose="020B0004020202020204" pitchFamily="34" charset="0"/>
                <a:cs typeface="Times New Roman" panose="02020603050405020304" pitchFamily="18" charset="0"/>
              </a:rPr>
              <a:t>b) Doação</a:t>
            </a:r>
          </a:p>
          <a:p>
            <a:pPr marL="285750" indent="-285750">
              <a:lnSpc>
                <a:spcPct val="115000"/>
              </a:lnSpc>
              <a:spcAft>
                <a:spcPts val="800"/>
              </a:spcAft>
              <a:buFontTx/>
              <a:buChar char="-"/>
            </a:pPr>
            <a:r>
              <a:rPr lang="pt-BR" sz="1600" b="1" dirty="0">
                <a:latin typeface="Rawline regular "/>
                <a:ea typeface="Aptos" panose="020B0004020202020204" pitchFamily="34" charset="0"/>
                <a:cs typeface="Times New Roman" panose="02020603050405020304" pitchFamily="18" charset="0"/>
              </a:rPr>
              <a:t>M</a:t>
            </a:r>
            <a:r>
              <a:rPr lang="pt-BR" sz="1600" b="1" dirty="0">
                <a:effectLst/>
                <a:latin typeface="Rawline regular "/>
                <a:ea typeface="Aptos" panose="020B0004020202020204" pitchFamily="34" charset="0"/>
                <a:cs typeface="Times New Roman" panose="02020603050405020304" pitchFamily="18" charset="0"/>
              </a:rPr>
              <a:t>ecanismo que permite a transferência de bens, recursos ou serviços entre diferentes órgãos e entidades da administração pública, </a:t>
            </a:r>
          </a:p>
          <a:p>
            <a:pPr marL="285750" indent="-285750">
              <a:lnSpc>
                <a:spcPct val="115000"/>
              </a:lnSpc>
              <a:spcAft>
                <a:spcPts val="800"/>
              </a:spcAft>
              <a:buFontTx/>
              <a:buChar char="-"/>
            </a:pPr>
            <a:r>
              <a:rPr lang="pt-BR" b="1" dirty="0"/>
              <a:t>📌</a:t>
            </a:r>
            <a:r>
              <a:rPr lang="pt-BR" sz="1600" b="1" dirty="0">
                <a:effectLst/>
                <a:latin typeface="Rawline regular "/>
                <a:ea typeface="Aptos" panose="020B0004020202020204" pitchFamily="34" charset="0"/>
                <a:cs typeface="Times New Roman" panose="02020603050405020304" pitchFamily="18" charset="0"/>
              </a:rPr>
              <a:t>E</a:t>
            </a:r>
            <a:r>
              <a:rPr lang="pt-BR" sz="1600" b="1" kern="100" dirty="0">
                <a:effectLst/>
                <a:latin typeface="Rawline regular "/>
                <a:ea typeface="Aptos" panose="020B0004020202020204" pitchFamily="34" charset="0"/>
                <a:cs typeface="Times New Roman" panose="02020603050405020304" pitchFamily="18" charset="0"/>
              </a:rPr>
              <a:t>xemplos:</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1. Doação de Equipamentos e Materiais: </a:t>
            </a:r>
            <a:r>
              <a:rPr lang="pt-BR" kern="100" dirty="0">
                <a:effectLst/>
                <a:latin typeface="Rawline regular "/>
                <a:ea typeface="Aptos" panose="020B0004020202020204" pitchFamily="34" charset="0"/>
                <a:cs typeface="Times New Roman" panose="02020603050405020304" pitchFamily="18" charset="0"/>
              </a:rPr>
              <a:t>Um município pode doar equipamentos de informática que não estão mais em uso para uma escola pública ou uma unidade de saúde. Essa doação pode ser formalizada por meio de um termo de doação;</a:t>
            </a:r>
          </a:p>
          <a:p>
            <a:pPr>
              <a:lnSpc>
                <a:spcPct val="115000"/>
              </a:lnSpc>
              <a:spcAft>
                <a:spcPts val="800"/>
              </a:spcAft>
            </a:pPr>
            <a:r>
              <a:rPr lang="pt-BR" kern="100" dirty="0">
                <a:effectLst/>
                <a:latin typeface="Rawline regular "/>
                <a:ea typeface="Aptos" panose="020B0004020202020204" pitchFamily="34" charset="0"/>
                <a:cs typeface="Times New Roman" panose="02020603050405020304" pitchFamily="18" charset="0"/>
              </a:rPr>
              <a:t> </a:t>
            </a:r>
            <a:r>
              <a:rPr lang="pt-BR" b="1" kern="100" dirty="0">
                <a:effectLst/>
                <a:latin typeface="Rawline regular "/>
                <a:ea typeface="Aptos" panose="020B0004020202020204" pitchFamily="34" charset="0"/>
                <a:cs typeface="Times New Roman" panose="02020603050405020304" pitchFamily="18" charset="0"/>
              </a:rPr>
              <a:t>2. Transferência de Recursos Financeiros: </a:t>
            </a:r>
            <a:r>
              <a:rPr lang="pt-BR" kern="100" dirty="0">
                <a:effectLst/>
                <a:latin typeface="Rawline regular "/>
                <a:ea typeface="Aptos" panose="020B0004020202020204" pitchFamily="34" charset="0"/>
                <a:cs typeface="Times New Roman" panose="02020603050405020304" pitchFamily="18" charset="0"/>
              </a:rPr>
              <a:t>Um governo estadual pode destinar recursos financeiros a um município para a execução de projetos específicos, como a construção de uma ponte ou a reforma de uma escola;</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 3</a:t>
            </a:r>
            <a:r>
              <a:rPr lang="pt-BR" kern="100" dirty="0">
                <a:effectLst/>
                <a:latin typeface="Rawline regular "/>
                <a:ea typeface="Aptos" panose="020B0004020202020204" pitchFamily="34" charset="0"/>
                <a:cs typeface="Times New Roman" panose="02020603050405020304" pitchFamily="18" charset="0"/>
              </a:rPr>
              <a:t>. </a:t>
            </a:r>
            <a:r>
              <a:rPr lang="pt-BR" b="1" kern="100" dirty="0">
                <a:effectLst/>
                <a:latin typeface="Rawline regular "/>
                <a:ea typeface="Aptos" panose="020B0004020202020204" pitchFamily="34" charset="0"/>
                <a:cs typeface="Times New Roman" panose="02020603050405020304" pitchFamily="18" charset="0"/>
              </a:rPr>
              <a:t>Doação de Bens Imóveis: </a:t>
            </a:r>
            <a:r>
              <a:rPr lang="pt-BR" kern="100" dirty="0">
                <a:effectLst/>
                <a:latin typeface="Rawline regular "/>
                <a:ea typeface="Aptos" panose="020B0004020202020204" pitchFamily="34" charset="0"/>
                <a:cs typeface="Times New Roman" panose="02020603050405020304" pitchFamily="18" charset="0"/>
              </a:rPr>
              <a:t>Um órgão federal pode doar um prédio que não está sendo utilizado para uma entidade pública estadual que precise de um espaço para instalação de serviços públicos.</a:t>
            </a:r>
            <a:endParaRPr lang="pt-BR" sz="1200" dirty="0">
              <a:highlight>
                <a:srgbClr val="FFFF00"/>
              </a:highlight>
            </a:endParaRPr>
          </a:p>
        </p:txBody>
      </p:sp>
    </p:spTree>
    <p:extLst>
      <p:ext uri="{BB962C8B-B14F-4D97-AF65-F5344CB8AC3E}">
        <p14:creationId xmlns:p14="http://schemas.microsoft.com/office/powerpoint/2010/main" val="2622464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81002"/>
            <a:ext cx="9466729" cy="5224502"/>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784830"/>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1 </a:t>
            </a:r>
            <a:r>
              <a:rPr lang="pt-BR" sz="1800" b="1" dirty="0">
                <a:effectLst/>
                <a:latin typeface="Rawline regular "/>
                <a:ea typeface="Aptos" panose="020B0004020202020204" pitchFamily="34" charset="0"/>
                <a:cs typeface="Times New Roman" panose="02020603050405020304" pitchFamily="18" charset="0"/>
              </a:rPr>
              <a:t>Incorporação</a:t>
            </a:r>
            <a:endParaRPr lang="pt-BR" sz="1800" b="1" dirty="0">
              <a:latin typeface="Rawline regular "/>
            </a:endParaRPr>
          </a:p>
          <a:p>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7" name="CaixaDeTexto 6">
            <a:extLst>
              <a:ext uri="{FF2B5EF4-FFF2-40B4-BE49-F238E27FC236}">
                <a16:creationId xmlns:a16="http://schemas.microsoft.com/office/drawing/2014/main" id="{CF3F9A3A-190A-971B-B70C-C24E5815227C}"/>
              </a:ext>
            </a:extLst>
          </p:cNvPr>
          <p:cNvSpPr txBox="1"/>
          <p:nvPr/>
        </p:nvSpPr>
        <p:spPr>
          <a:xfrm>
            <a:off x="231276" y="679677"/>
            <a:ext cx="7959792" cy="3438890"/>
          </a:xfrm>
          <a:prstGeom prst="rect">
            <a:avLst/>
          </a:prstGeom>
          <a:noFill/>
        </p:spPr>
        <p:txBody>
          <a:bodyPr wrap="square">
            <a:spAutoFit/>
          </a:bodyPr>
          <a:lstStyle/>
          <a:p>
            <a:r>
              <a:rPr lang="pt-BR" sz="1800" b="1" dirty="0">
                <a:effectLst/>
                <a:latin typeface="Rawline regular "/>
                <a:ea typeface="Aptos" panose="020B0004020202020204" pitchFamily="34" charset="0"/>
                <a:cs typeface="Times New Roman" panose="02020603050405020304" pitchFamily="18" charset="0"/>
              </a:rPr>
              <a:t>b) Doação</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4. Cooperação Técnica: </a:t>
            </a:r>
            <a:r>
              <a:rPr lang="pt-BR" kern="100" dirty="0">
                <a:effectLst/>
                <a:latin typeface="Rawline regular "/>
                <a:ea typeface="Aptos" panose="020B0004020202020204" pitchFamily="34" charset="0"/>
                <a:cs typeface="Times New Roman" panose="02020603050405020304" pitchFamily="18" charset="0"/>
              </a:rPr>
              <a:t>Uma entidade pública pode prestar serviços de consultoria, capacitação ou apoio técnico a outra entidade, através de um convênio ou acordo de cooperação.</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Normas e Procedimentos:</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1. Legislação Aplicável;</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2. Termo de Doação;</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3. Avaliação de Bens;</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4. Aprovação em Processo Administrativo;</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5. Transparência e Publicidade;</a:t>
            </a:r>
            <a:endParaRPr lang="pt-BR" dirty="0">
              <a:effectLst/>
              <a:latin typeface="Rawline regular "/>
              <a:ea typeface="Aptos" panose="020B0004020202020204" pitchFamily="34" charset="0"/>
              <a:cs typeface="Times New Roman" panose="02020603050405020304" pitchFamily="18" charset="0"/>
            </a:endParaRPr>
          </a:p>
          <a:p>
            <a:pPr algn="l" fontAlgn="ctr"/>
            <a:r>
              <a:rPr lang="pt-BR" sz="1200" b="1" kern="100" dirty="0">
                <a:effectLst/>
                <a:latin typeface="Rawline regular "/>
                <a:ea typeface="Aptos" panose="020B0004020202020204" pitchFamily="34" charset="0"/>
                <a:cs typeface="Times New Roman" panose="02020603050405020304" pitchFamily="18" charset="0"/>
              </a:rPr>
              <a:t>Nota:</a:t>
            </a:r>
            <a:r>
              <a:rPr lang="pt-BR" sz="1200" kern="100" dirty="0">
                <a:effectLst/>
                <a:latin typeface="Rawline regular "/>
                <a:ea typeface="Aptos" panose="020B0004020202020204" pitchFamily="34" charset="0"/>
                <a:cs typeface="Times New Roman" panose="02020603050405020304" pitchFamily="18" charset="0"/>
              </a:rPr>
              <a:t> </a:t>
            </a:r>
            <a:r>
              <a:rPr lang="pt-BR" sz="1200" kern="100" dirty="0">
                <a:effectLst/>
                <a:latin typeface="Rawline regular "/>
                <a:ea typeface="Aptos" panose="020B0004020202020204" pitchFamily="34" charset="0"/>
                <a:cs typeface="Times New Roman" panose="02020603050405020304" pitchFamily="18" charset="0"/>
                <a:hlinkClick r:id="rId4"/>
              </a:rPr>
              <a:t>A Lei 14.133/2021</a:t>
            </a:r>
            <a:r>
              <a:rPr lang="pt-BR" sz="1200" kern="100" dirty="0">
                <a:effectLst/>
                <a:latin typeface="Rawline regular "/>
                <a:ea typeface="Aptos" panose="020B0004020202020204" pitchFamily="34" charset="0"/>
                <a:cs typeface="Times New Roman" panose="02020603050405020304" pitchFamily="18" charset="0"/>
              </a:rPr>
              <a:t>, </a:t>
            </a:r>
            <a:r>
              <a:rPr lang="pt-BR" sz="1200" kern="100" dirty="0">
                <a:latin typeface="Rawline regular "/>
                <a:ea typeface="Aptos" panose="020B0004020202020204" pitchFamily="34" charset="0"/>
                <a:cs typeface="Times New Roman" panose="02020603050405020304" pitchFamily="18" charset="0"/>
              </a:rPr>
              <a:t>e</a:t>
            </a:r>
            <a:r>
              <a:rPr lang="pt-BR" sz="1200" kern="100" dirty="0">
                <a:effectLst/>
                <a:latin typeface="Rawline regular "/>
                <a:ea typeface="Aptos" panose="020B0004020202020204" pitchFamily="34" charset="0"/>
                <a:cs typeface="Times New Roman" panose="02020603050405020304" pitchFamily="18" charset="0"/>
              </a:rPr>
              <a:t>stabelece normas para a doação de bens públicos </a:t>
            </a:r>
            <a:r>
              <a:rPr lang="pt-BR" sz="1200" b="0" i="0" dirty="0">
                <a:solidFill>
                  <a:srgbClr val="001D35"/>
                </a:solidFill>
                <a:effectLst/>
                <a:latin typeface="Rawline regular "/>
              </a:rPr>
              <a:t>para as Administrações Públicas diretas, autárquicas e fundacionais da União, dos Estados, do Distrito Federal e dos Municípios.</a:t>
            </a:r>
            <a:endParaRPr lang="pt-BR" sz="1200" dirty="0"/>
          </a:p>
        </p:txBody>
      </p:sp>
    </p:spTree>
    <p:extLst>
      <p:ext uri="{BB962C8B-B14F-4D97-AF65-F5344CB8AC3E}">
        <p14:creationId xmlns:p14="http://schemas.microsoft.com/office/powerpoint/2010/main" val="4139279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81002"/>
            <a:ext cx="9469164" cy="5224502"/>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784830"/>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1 </a:t>
            </a:r>
            <a:r>
              <a:rPr lang="pt-BR" sz="1800" b="1" dirty="0">
                <a:effectLst/>
                <a:latin typeface="Rawline regular "/>
                <a:ea typeface="Aptos" panose="020B0004020202020204" pitchFamily="34" charset="0"/>
                <a:cs typeface="Times New Roman" panose="02020603050405020304" pitchFamily="18" charset="0"/>
              </a:rPr>
              <a:t>Incorporação</a:t>
            </a:r>
            <a:endParaRPr lang="pt-BR" sz="1800" b="1" dirty="0">
              <a:latin typeface="Rawline regular "/>
            </a:endParaRPr>
          </a:p>
          <a:p>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 </a:t>
            </a:r>
          </a:p>
        </p:txBody>
      </p:sp>
      <p:sp>
        <p:nvSpPr>
          <p:cNvPr id="7" name="CaixaDeTexto 6">
            <a:extLst>
              <a:ext uri="{FF2B5EF4-FFF2-40B4-BE49-F238E27FC236}">
                <a16:creationId xmlns:a16="http://schemas.microsoft.com/office/drawing/2014/main" id="{CF3F9A3A-190A-971B-B70C-C24E5815227C}"/>
              </a:ext>
            </a:extLst>
          </p:cNvPr>
          <p:cNvSpPr txBox="1"/>
          <p:nvPr/>
        </p:nvSpPr>
        <p:spPr>
          <a:xfrm>
            <a:off x="231276" y="711951"/>
            <a:ext cx="7959792" cy="3408754"/>
          </a:xfrm>
          <a:prstGeom prst="rect">
            <a:avLst/>
          </a:prstGeom>
          <a:noFill/>
        </p:spPr>
        <p:txBody>
          <a:bodyPr wrap="square">
            <a:spAutoFit/>
          </a:bodyPr>
          <a:lstStyle/>
          <a:p>
            <a:pPr>
              <a:lnSpc>
                <a:spcPct val="150000"/>
              </a:lnSpc>
            </a:pPr>
            <a:r>
              <a:rPr lang="pt-BR" sz="1800" b="1" kern="100" dirty="0">
                <a:effectLst/>
                <a:latin typeface="Rawline regular "/>
                <a:ea typeface="Aptos" panose="020B0004020202020204" pitchFamily="34" charset="0"/>
                <a:cs typeface="Times New Roman" panose="02020603050405020304" pitchFamily="18" charset="0"/>
              </a:rPr>
              <a:t>c) Transferência</a:t>
            </a:r>
          </a:p>
          <a:p>
            <a:pPr>
              <a:lnSpc>
                <a:spcPct val="150000"/>
              </a:lnSpc>
            </a:pPr>
            <a:r>
              <a:rPr lang="pt-BR" sz="1800" b="1" dirty="0">
                <a:effectLst/>
                <a:latin typeface="Rawline regular "/>
                <a:ea typeface="Aptos" panose="020B0004020202020204" pitchFamily="34" charset="0"/>
                <a:cs typeface="Times New Roman" panose="02020603050405020304" pitchFamily="18" charset="0"/>
              </a:rPr>
              <a:t>- A transferência de bens entre órgãos públicos refere-se ao processo pelo qual um ente público (como União, Estados ou Municípios) cede ou transfere bens móveis ou imóveis a outro ente ou órgão da administração pública</a:t>
            </a:r>
            <a:r>
              <a:rPr lang="pt-BR" sz="1800" dirty="0">
                <a:effectLst/>
                <a:latin typeface="Aptos" panose="020B0004020202020204" pitchFamily="34" charset="0"/>
                <a:ea typeface="Aptos" panose="020B0004020202020204" pitchFamily="34" charset="0"/>
                <a:cs typeface="Times New Roman" panose="02020603050405020304" pitchFamily="18" charset="0"/>
              </a:rPr>
              <a:t>.</a:t>
            </a:r>
          </a:p>
          <a:p>
            <a:pPr>
              <a:lnSpc>
                <a:spcPct val="150000"/>
              </a:lnSpc>
            </a:pPr>
            <a:r>
              <a:rPr lang="pt-BR" sz="1800" b="1" kern="100" dirty="0">
                <a:effectLst/>
                <a:latin typeface="Rawline regular "/>
                <a:ea typeface="Aptos" panose="020B0004020202020204" pitchFamily="34" charset="0"/>
                <a:cs typeface="Times New Roman" panose="02020603050405020304" pitchFamily="18" charset="0"/>
              </a:rPr>
              <a:t>- Visa otimizar recursos públicos, permitindo que órgãos utilizem melhor o patrimônio disponível, promovendo a eficiência e a colaboração entre as esferas da administração pública.</a:t>
            </a:r>
          </a:p>
          <a:p>
            <a:pPr marL="285750" indent="-285750">
              <a:lnSpc>
                <a:spcPct val="150000"/>
              </a:lnSpc>
              <a:buFontTx/>
              <a:buChar char="-"/>
            </a:pPr>
            <a:endParaRPr lang="pt-BR" sz="900" b="1" kern="100" dirty="0">
              <a:effectLst/>
              <a:latin typeface="Rawline regular "/>
              <a:ea typeface="Aptos" panose="020B0004020202020204" pitchFamily="34" charset="0"/>
              <a:cs typeface="Times New Roman" panose="02020603050405020304" pitchFamily="18" charset="0"/>
            </a:endParaRPr>
          </a:p>
          <a:p>
            <a:pPr>
              <a:lnSpc>
                <a:spcPct val="115000"/>
              </a:lnSpc>
              <a:spcAft>
                <a:spcPts val="800"/>
              </a:spcAft>
            </a:pPr>
            <a:r>
              <a:rPr lang="pt-BR" sz="1200" b="1" kern="100" dirty="0">
                <a:latin typeface="Aptos" panose="020B0004020202020204" pitchFamily="34" charset="0"/>
                <a:ea typeface="Aptos" panose="020B0004020202020204" pitchFamily="34" charset="0"/>
                <a:cs typeface="Times New Roman" panose="02020603050405020304" pitchFamily="18" charset="0"/>
              </a:rPr>
              <a:t>Nota:</a:t>
            </a:r>
            <a:r>
              <a:rPr lang="pt-BR" sz="1200" kern="100" dirty="0">
                <a:latin typeface="Aptos" panose="020B0004020202020204" pitchFamily="34" charset="0"/>
                <a:ea typeface="Aptos" panose="020B0004020202020204" pitchFamily="34" charset="0"/>
                <a:cs typeface="Times New Roman" panose="02020603050405020304" pitchFamily="18" charset="0"/>
              </a:rPr>
              <a:t> </a:t>
            </a:r>
            <a:r>
              <a:rPr lang="pt-BR" sz="1200" kern="100" dirty="0">
                <a:latin typeface="Aptos" panose="020B0004020202020204" pitchFamily="34" charset="0"/>
                <a:ea typeface="Aptos" panose="020B0004020202020204" pitchFamily="34" charset="0"/>
                <a:cs typeface="Times New Roman" panose="02020603050405020304" pitchFamily="18" charset="0"/>
                <a:hlinkClick r:id="rId4"/>
              </a:rPr>
              <a:t>A</a:t>
            </a:r>
            <a:r>
              <a:rPr lang="pt-BR" sz="1200" kern="100" dirty="0">
                <a:effectLst/>
                <a:latin typeface="Aptos" panose="020B0004020202020204" pitchFamily="34" charset="0"/>
                <a:ea typeface="Aptos" panose="020B0004020202020204" pitchFamily="34" charset="0"/>
                <a:cs typeface="Times New Roman" panose="02020603050405020304" pitchFamily="18" charset="0"/>
                <a:hlinkClick r:id="rId4"/>
              </a:rPr>
              <a:t> Lei 14.133/2021</a:t>
            </a:r>
            <a:r>
              <a:rPr lang="pt-BR" sz="1200" kern="100" dirty="0">
                <a:effectLst/>
                <a:latin typeface="Aptos" panose="020B0004020202020204" pitchFamily="34" charset="0"/>
                <a:ea typeface="Aptos" panose="020B0004020202020204" pitchFamily="34" charset="0"/>
                <a:cs typeface="Times New Roman" panose="02020603050405020304" pitchFamily="18" charset="0"/>
              </a:rPr>
              <a:t>, trata da transferência de bens móveis inservíveis e sua destinação.</a:t>
            </a:r>
            <a:endParaRPr lang="pt-BR" sz="1200" dirty="0"/>
          </a:p>
        </p:txBody>
      </p:sp>
    </p:spTree>
    <p:extLst>
      <p:ext uri="{BB962C8B-B14F-4D97-AF65-F5344CB8AC3E}">
        <p14:creationId xmlns:p14="http://schemas.microsoft.com/office/powerpoint/2010/main" val="2443997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81002"/>
            <a:ext cx="9469164" cy="5224502"/>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784830"/>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1 </a:t>
            </a:r>
            <a:r>
              <a:rPr lang="pt-BR" sz="1800" b="1" dirty="0">
                <a:effectLst/>
                <a:latin typeface="Rawline regular "/>
                <a:ea typeface="Aptos" panose="020B0004020202020204" pitchFamily="34" charset="0"/>
                <a:cs typeface="Times New Roman" panose="02020603050405020304" pitchFamily="18" charset="0"/>
              </a:rPr>
              <a:t>Incorporação</a:t>
            </a:r>
            <a:endParaRPr lang="pt-BR" sz="1800" b="1" dirty="0">
              <a:latin typeface="Rawline regular "/>
            </a:endParaRPr>
          </a:p>
          <a:p>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7" name="CaixaDeTexto 6">
            <a:extLst>
              <a:ext uri="{FF2B5EF4-FFF2-40B4-BE49-F238E27FC236}">
                <a16:creationId xmlns:a16="http://schemas.microsoft.com/office/drawing/2014/main" id="{CF3F9A3A-190A-971B-B70C-C24E5815227C}"/>
              </a:ext>
            </a:extLst>
          </p:cNvPr>
          <p:cNvSpPr txBox="1"/>
          <p:nvPr/>
        </p:nvSpPr>
        <p:spPr>
          <a:xfrm>
            <a:off x="231276" y="711951"/>
            <a:ext cx="7654077" cy="3345275"/>
          </a:xfrm>
          <a:prstGeom prst="rect">
            <a:avLst/>
          </a:prstGeom>
          <a:noFill/>
        </p:spPr>
        <p:txBody>
          <a:bodyPr wrap="square">
            <a:spAutoFit/>
          </a:bodyPr>
          <a:lstStyle/>
          <a:p>
            <a:pPr>
              <a:lnSpc>
                <a:spcPct val="150000"/>
              </a:lnSpc>
            </a:pPr>
            <a:r>
              <a:rPr lang="pt-BR" sz="1800" b="1" kern="100" dirty="0">
                <a:effectLst/>
                <a:latin typeface="Rawline regular "/>
                <a:ea typeface="Aptos" panose="020B0004020202020204" pitchFamily="34" charset="0"/>
                <a:cs typeface="Times New Roman" panose="02020603050405020304" pitchFamily="18" charset="0"/>
              </a:rPr>
              <a:t>c) Transferência</a:t>
            </a:r>
          </a:p>
          <a:p>
            <a:pPr lvl="0">
              <a:lnSpc>
                <a:spcPct val="115000"/>
              </a:lnSpc>
              <a:spcAft>
                <a:spcPts val="800"/>
              </a:spcAft>
              <a:tabLst>
                <a:tab pos="457200" algn="l"/>
              </a:tabLst>
            </a:pPr>
            <a:r>
              <a:rPr lang="pt-BR" sz="1800" b="1" kern="100" dirty="0">
                <a:effectLst/>
                <a:latin typeface="Rawline regular "/>
                <a:ea typeface="Aptos" panose="020B0004020202020204" pitchFamily="34" charset="0"/>
                <a:cs typeface="Times New Roman" panose="02020603050405020304" pitchFamily="18" charset="0"/>
              </a:rPr>
              <a:t>    Modalidades de Transferência</a:t>
            </a:r>
            <a:r>
              <a:rPr lang="pt-BR" sz="1800"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800" b="1" kern="100" dirty="0">
                <a:effectLst/>
                <a:latin typeface="Rawline regular "/>
                <a:ea typeface="Aptos" panose="020B0004020202020204" pitchFamily="34" charset="0"/>
                <a:cs typeface="Times New Roman" panose="02020603050405020304" pitchFamily="18" charset="0"/>
              </a:rPr>
              <a:t>Doação</a:t>
            </a:r>
            <a:r>
              <a:rPr lang="pt-BR" sz="1800" kern="100" dirty="0">
                <a:effectLst/>
                <a:latin typeface="Rawline regular "/>
                <a:ea typeface="Aptos" panose="020B0004020202020204" pitchFamily="34" charset="0"/>
                <a:cs typeface="Times New Roman" panose="02020603050405020304" pitchFamily="18" charset="0"/>
              </a:rPr>
              <a:t>: Ato pelo qual um órgão público cede um bem para outro, sem qualquer contraprestação. Geralmente, são bens inservíveis ou que não atendem mais às necessidades do órgão doador.</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800" b="1" kern="100" dirty="0">
                <a:effectLst/>
                <a:latin typeface="Rawline regular "/>
                <a:ea typeface="Aptos" panose="020B0004020202020204" pitchFamily="34" charset="0"/>
                <a:cs typeface="Times New Roman" panose="02020603050405020304" pitchFamily="18" charset="0"/>
              </a:rPr>
              <a:t>Comodato</a:t>
            </a:r>
            <a:r>
              <a:rPr lang="pt-BR" sz="1800" kern="100" dirty="0">
                <a:effectLst/>
                <a:latin typeface="Rawline regular "/>
                <a:ea typeface="Aptos" panose="020B0004020202020204" pitchFamily="34" charset="0"/>
                <a:cs typeface="Times New Roman" panose="02020603050405020304" pitchFamily="18" charset="0"/>
              </a:rPr>
              <a:t>: Cessão gratuita de uso de bens públicos, onde o bem deve ser devolvido ao final do prazo acordado.</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800" b="1" kern="100" dirty="0">
                <a:effectLst/>
                <a:latin typeface="Rawline regular "/>
                <a:ea typeface="Aptos" panose="020B0004020202020204" pitchFamily="34" charset="0"/>
                <a:cs typeface="Times New Roman" panose="02020603050405020304" pitchFamily="18" charset="0"/>
              </a:rPr>
              <a:t>Permuta</a:t>
            </a:r>
            <a:r>
              <a:rPr lang="pt-BR" sz="1800" kern="100" dirty="0">
                <a:effectLst/>
                <a:latin typeface="Rawline regular "/>
                <a:ea typeface="Aptos" panose="020B0004020202020204" pitchFamily="34" charset="0"/>
                <a:cs typeface="Times New Roman" panose="02020603050405020304" pitchFamily="18" charset="0"/>
              </a:rPr>
              <a:t>: Troca de bens entre órgãos, onde cada parte entrega um bem em troca de outro.</a:t>
            </a:r>
          </a:p>
        </p:txBody>
      </p:sp>
    </p:spTree>
    <p:extLst>
      <p:ext uri="{BB962C8B-B14F-4D97-AF65-F5344CB8AC3E}">
        <p14:creationId xmlns:p14="http://schemas.microsoft.com/office/powerpoint/2010/main" val="41326150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81002"/>
            <a:ext cx="9469164" cy="5224502"/>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784830"/>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1 </a:t>
            </a:r>
            <a:r>
              <a:rPr lang="pt-BR" sz="1800" b="1" dirty="0">
                <a:effectLst/>
                <a:latin typeface="Rawline regular "/>
                <a:ea typeface="Aptos" panose="020B0004020202020204" pitchFamily="34" charset="0"/>
                <a:cs typeface="Times New Roman" panose="02020603050405020304" pitchFamily="18" charset="0"/>
              </a:rPr>
              <a:t>Incorporação</a:t>
            </a:r>
            <a:endParaRPr lang="pt-BR" sz="1800" b="1" dirty="0">
              <a:latin typeface="Rawline regular "/>
            </a:endParaRPr>
          </a:p>
          <a:p>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7" name="CaixaDeTexto 6">
            <a:extLst>
              <a:ext uri="{FF2B5EF4-FFF2-40B4-BE49-F238E27FC236}">
                <a16:creationId xmlns:a16="http://schemas.microsoft.com/office/drawing/2014/main" id="{CF3F9A3A-190A-971B-B70C-C24E5815227C}"/>
              </a:ext>
            </a:extLst>
          </p:cNvPr>
          <p:cNvSpPr txBox="1"/>
          <p:nvPr/>
        </p:nvSpPr>
        <p:spPr>
          <a:xfrm>
            <a:off x="231276" y="711951"/>
            <a:ext cx="7959792" cy="3021083"/>
          </a:xfrm>
          <a:prstGeom prst="rect">
            <a:avLst/>
          </a:prstGeom>
          <a:noFill/>
        </p:spPr>
        <p:txBody>
          <a:bodyPr wrap="square">
            <a:spAutoFit/>
          </a:bodyPr>
          <a:lstStyle/>
          <a:p>
            <a:pPr>
              <a:lnSpc>
                <a:spcPct val="150000"/>
              </a:lnSpc>
            </a:pPr>
            <a:r>
              <a:rPr lang="pt-BR" sz="1800" b="1" kern="100" dirty="0">
                <a:effectLst/>
                <a:latin typeface="Rawline regular "/>
                <a:ea typeface="Aptos" panose="020B0004020202020204" pitchFamily="34" charset="0"/>
                <a:cs typeface="Times New Roman" panose="02020603050405020304" pitchFamily="18" charset="0"/>
              </a:rPr>
              <a:t>c) Transferência</a:t>
            </a:r>
          </a:p>
          <a:p>
            <a:pPr>
              <a:lnSpc>
                <a:spcPct val="150000"/>
              </a:lnSpc>
            </a:pPr>
            <a:r>
              <a:rPr lang="pt-BR" sz="1800" b="1" kern="100" dirty="0">
                <a:latin typeface="Rawline regular "/>
                <a:ea typeface="Aptos" panose="020B0004020202020204" pitchFamily="34" charset="0"/>
                <a:cs typeface="Times New Roman" panose="02020603050405020304" pitchFamily="18" charset="0"/>
              </a:rPr>
              <a:t>      </a:t>
            </a:r>
            <a:r>
              <a:rPr lang="pt-BR" sz="1800" b="1" kern="100" dirty="0">
                <a:effectLst/>
                <a:latin typeface="Rawline regular "/>
                <a:ea typeface="Aptos" panose="020B0004020202020204" pitchFamily="34" charset="0"/>
                <a:cs typeface="Times New Roman" panose="02020603050405020304" pitchFamily="18" charset="0"/>
              </a:rPr>
              <a:t>Procedimentos</a:t>
            </a:r>
            <a:r>
              <a:rPr lang="pt-BR" sz="1800"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800" b="1" kern="100" dirty="0">
                <a:effectLst/>
                <a:latin typeface="Rawline regular "/>
                <a:ea typeface="Aptos" panose="020B0004020202020204" pitchFamily="34" charset="0"/>
                <a:cs typeface="Times New Roman" panose="02020603050405020304" pitchFamily="18" charset="0"/>
              </a:rPr>
              <a:t>Avaliação</a:t>
            </a:r>
            <a:r>
              <a:rPr lang="pt-BR" sz="1800" kern="100" dirty="0">
                <a:effectLst/>
                <a:latin typeface="Rawline regular "/>
                <a:ea typeface="Aptos" panose="020B0004020202020204" pitchFamily="34" charset="0"/>
                <a:cs typeface="Times New Roman" panose="02020603050405020304" pitchFamily="18" charset="0"/>
              </a:rPr>
              <a:t>: Os bens a serem transferidos devem ser avaliados para determinar seu valor.</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800" b="1" kern="100" dirty="0">
                <a:effectLst/>
                <a:latin typeface="Rawline regular "/>
                <a:ea typeface="Aptos" panose="020B0004020202020204" pitchFamily="34" charset="0"/>
                <a:cs typeface="Times New Roman" panose="02020603050405020304" pitchFamily="18" charset="0"/>
              </a:rPr>
              <a:t>Justificativa</a:t>
            </a:r>
            <a:r>
              <a:rPr lang="pt-BR" sz="1800" kern="100" dirty="0">
                <a:effectLst/>
                <a:latin typeface="Rawline regular "/>
                <a:ea typeface="Aptos" panose="020B0004020202020204" pitchFamily="34" charset="0"/>
                <a:cs typeface="Times New Roman" panose="02020603050405020304" pitchFamily="18" charset="0"/>
              </a:rPr>
              <a:t>: É necessário apresentar uma justificativa para a transferência, explicando a necessidade e o interesse público.</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800" b="1" kern="100" dirty="0">
                <a:effectLst/>
                <a:latin typeface="Rawline regular "/>
                <a:ea typeface="Aptos" panose="020B0004020202020204" pitchFamily="34" charset="0"/>
                <a:cs typeface="Times New Roman" panose="02020603050405020304" pitchFamily="18" charset="0"/>
              </a:rPr>
              <a:t>Formalização</a:t>
            </a:r>
            <a:r>
              <a:rPr lang="pt-BR" sz="1800" kern="100" dirty="0">
                <a:effectLst/>
                <a:latin typeface="Rawline regular "/>
                <a:ea typeface="Aptos" panose="020B0004020202020204" pitchFamily="34" charset="0"/>
                <a:cs typeface="Times New Roman" panose="02020603050405020304" pitchFamily="18" charset="0"/>
              </a:rPr>
              <a:t>: A transferência deve ser formalizada por meio de um instrumento legal (como um contrato ou termo de doação).</a:t>
            </a:r>
          </a:p>
        </p:txBody>
      </p:sp>
    </p:spTree>
    <p:extLst>
      <p:ext uri="{BB962C8B-B14F-4D97-AF65-F5344CB8AC3E}">
        <p14:creationId xmlns:p14="http://schemas.microsoft.com/office/powerpoint/2010/main" val="2379053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81002"/>
            <a:ext cx="9469164" cy="5224502"/>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784830"/>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1 </a:t>
            </a:r>
            <a:r>
              <a:rPr lang="pt-BR" sz="1800" b="1" dirty="0">
                <a:effectLst/>
                <a:latin typeface="Rawline regular "/>
                <a:ea typeface="Aptos" panose="020B0004020202020204" pitchFamily="34" charset="0"/>
                <a:cs typeface="Times New Roman" panose="02020603050405020304" pitchFamily="18" charset="0"/>
              </a:rPr>
              <a:t>Incorporação</a:t>
            </a:r>
            <a:endParaRPr lang="pt-BR" sz="1800" b="1" dirty="0">
              <a:latin typeface="Rawline regular "/>
            </a:endParaRPr>
          </a:p>
          <a:p>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7" name="CaixaDeTexto 6">
            <a:extLst>
              <a:ext uri="{FF2B5EF4-FFF2-40B4-BE49-F238E27FC236}">
                <a16:creationId xmlns:a16="http://schemas.microsoft.com/office/drawing/2014/main" id="{CF3F9A3A-190A-971B-B70C-C24E5815227C}"/>
              </a:ext>
            </a:extLst>
          </p:cNvPr>
          <p:cNvSpPr txBox="1"/>
          <p:nvPr/>
        </p:nvSpPr>
        <p:spPr>
          <a:xfrm>
            <a:off x="177486" y="658161"/>
            <a:ext cx="8374842" cy="3341941"/>
          </a:xfrm>
          <a:prstGeom prst="rect">
            <a:avLst/>
          </a:prstGeom>
          <a:noFill/>
        </p:spPr>
        <p:txBody>
          <a:bodyPr wrap="square">
            <a:spAutoFit/>
          </a:bodyPr>
          <a:lstStyle/>
          <a:p>
            <a:pPr>
              <a:lnSpc>
                <a:spcPct val="150000"/>
              </a:lnSpc>
            </a:pPr>
            <a:r>
              <a:rPr lang="pt-BR" sz="1800" b="1" kern="100" dirty="0">
                <a:effectLst/>
                <a:latin typeface="Rawline regular "/>
                <a:ea typeface="Aptos" panose="020B0004020202020204" pitchFamily="34" charset="0"/>
                <a:cs typeface="Times New Roman" panose="02020603050405020304" pitchFamily="18" charset="0"/>
              </a:rPr>
              <a:t>c) Transferência</a:t>
            </a:r>
          </a:p>
          <a:p>
            <a:pPr>
              <a:lnSpc>
                <a:spcPct val="150000"/>
              </a:lnSpc>
            </a:pPr>
            <a:r>
              <a:rPr lang="pt-BR" sz="1800" b="1" kern="100" dirty="0">
                <a:effectLst/>
                <a:latin typeface="Rawline regular "/>
                <a:ea typeface="Aptos" panose="020B0004020202020204" pitchFamily="34" charset="0"/>
                <a:cs typeface="Times New Roman" panose="02020603050405020304" pitchFamily="18" charset="0"/>
              </a:rPr>
              <a:t>Responsabilidades</a:t>
            </a:r>
            <a:r>
              <a:rPr lang="pt-BR" sz="1800" kern="100" dirty="0">
                <a:effectLst/>
                <a:latin typeface="Rawline regular "/>
                <a:ea typeface="Aptos" panose="020B0004020202020204" pitchFamily="34" charset="0"/>
                <a:cs typeface="Times New Roman" panose="02020603050405020304" pitchFamily="18" charset="0"/>
              </a:rPr>
              <a:t>:</a:t>
            </a:r>
            <a:endParaRPr lang="pt-BR" sz="1800" dirty="0">
              <a:effectLst/>
              <a:latin typeface="Rawline regular "/>
            </a:endParaRPr>
          </a:p>
          <a:p>
            <a:pPr marL="742950" lvl="1" indent="-285750">
              <a:lnSpc>
                <a:spcPct val="115000"/>
              </a:lnSpc>
              <a:spcAft>
                <a:spcPts val="800"/>
              </a:spcAft>
              <a:buSzPts val="1000"/>
              <a:buFont typeface="Courier New" panose="02070309020205020404" pitchFamily="49" charset="0"/>
              <a:buChar char="o"/>
              <a:tabLst>
                <a:tab pos="914400" algn="l"/>
              </a:tabLst>
            </a:pPr>
            <a:r>
              <a:rPr lang="pt-BR" sz="1800" b="1" kern="100" dirty="0">
                <a:effectLst/>
                <a:latin typeface="Rawline regular "/>
                <a:ea typeface="Aptos" panose="020B0004020202020204" pitchFamily="34" charset="0"/>
                <a:cs typeface="Times New Roman" panose="02020603050405020304" pitchFamily="18" charset="0"/>
              </a:rPr>
              <a:t>Gestão</a:t>
            </a:r>
            <a:r>
              <a:rPr lang="pt-BR" sz="1800" kern="100" dirty="0">
                <a:effectLst/>
                <a:latin typeface="Rawline regular "/>
                <a:ea typeface="Aptos" panose="020B0004020202020204" pitchFamily="34" charset="0"/>
                <a:cs typeface="Times New Roman" panose="02020603050405020304" pitchFamily="18" charset="0"/>
              </a:rPr>
              <a:t>: Os órgãos envolvidos são responsáveis pela adequada gestão dos bens transferidos, incluindo manutenção e utilização conforme a finalidade pública.</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800" b="1" kern="100" dirty="0">
                <a:effectLst/>
                <a:latin typeface="Rawline regular "/>
                <a:ea typeface="Aptos" panose="020B0004020202020204" pitchFamily="34" charset="0"/>
                <a:cs typeface="Times New Roman" panose="02020603050405020304" pitchFamily="18" charset="0"/>
              </a:rPr>
              <a:t>Prestação de Contas</a:t>
            </a:r>
            <a:r>
              <a:rPr lang="pt-BR" sz="1800" kern="100" dirty="0">
                <a:effectLst/>
                <a:latin typeface="Rawline regular "/>
                <a:ea typeface="Aptos" panose="020B0004020202020204" pitchFamily="34" charset="0"/>
                <a:cs typeface="Times New Roman" panose="02020603050405020304" pitchFamily="18" charset="0"/>
              </a:rPr>
              <a:t>: É necessário prestar contas sobre o uso dos bens recebidos, garantindo a transparência e a legalidade das ações.</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800" b="1" kern="100" dirty="0">
                <a:effectLst/>
                <a:latin typeface="Aptos" panose="020B0004020202020204" pitchFamily="34" charset="0"/>
                <a:ea typeface="Aptos" panose="020B0004020202020204" pitchFamily="34" charset="0"/>
                <a:cs typeface="Times New Roman" panose="02020603050405020304" pitchFamily="18" charset="0"/>
              </a:rPr>
              <a:t>Exceções</a:t>
            </a:r>
            <a:r>
              <a:rPr lang="pt-BR" sz="1800" kern="100" dirty="0">
                <a:effectLst/>
                <a:latin typeface="Aptos" panose="020B0004020202020204" pitchFamily="34" charset="0"/>
                <a:ea typeface="Aptos" panose="020B0004020202020204" pitchFamily="34" charset="0"/>
                <a:cs typeface="Times New Roman" panose="02020603050405020304" pitchFamily="18" charset="0"/>
              </a:rPr>
              <a:t>: Algumas transferências, como aquelas que envolvem bens considerados patrimônio histórico ou cultural, podem exigir procedimentos adicionais ou autorizações específicas.</a:t>
            </a:r>
            <a:endParaRPr lang="pt-BR" sz="1800" b="1" kern="100" dirty="0">
              <a:effectLst/>
              <a:latin typeface="Rawline regular "/>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0386120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56618"/>
            <a:ext cx="9469164" cy="5224502"/>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784830"/>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1 </a:t>
            </a:r>
            <a:r>
              <a:rPr lang="pt-BR" sz="1800" b="1" dirty="0">
                <a:effectLst/>
                <a:latin typeface="Rawline regular "/>
                <a:ea typeface="Aptos" panose="020B0004020202020204" pitchFamily="34" charset="0"/>
                <a:cs typeface="Times New Roman" panose="02020603050405020304" pitchFamily="18" charset="0"/>
              </a:rPr>
              <a:t>Incorporação</a:t>
            </a:r>
            <a:endParaRPr lang="pt-BR" sz="1800" b="1" dirty="0">
              <a:latin typeface="Rawline regular "/>
            </a:endParaRPr>
          </a:p>
          <a:p>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7" name="CaixaDeTexto 6">
            <a:extLst>
              <a:ext uri="{FF2B5EF4-FFF2-40B4-BE49-F238E27FC236}">
                <a16:creationId xmlns:a16="http://schemas.microsoft.com/office/drawing/2014/main" id="{CF3F9A3A-190A-971B-B70C-C24E5815227C}"/>
              </a:ext>
            </a:extLst>
          </p:cNvPr>
          <p:cNvSpPr txBox="1"/>
          <p:nvPr/>
        </p:nvSpPr>
        <p:spPr>
          <a:xfrm>
            <a:off x="220517" y="604371"/>
            <a:ext cx="8052113" cy="3817520"/>
          </a:xfrm>
          <a:prstGeom prst="rect">
            <a:avLst/>
          </a:prstGeom>
          <a:noFill/>
        </p:spPr>
        <p:txBody>
          <a:bodyPr wrap="square">
            <a:spAutoFit/>
          </a:bodyPr>
          <a:lstStyle/>
          <a:p>
            <a:pPr>
              <a:lnSpc>
                <a:spcPct val="150000"/>
              </a:lnSpc>
            </a:pPr>
            <a:r>
              <a:rPr lang="pt-BR" sz="1800" b="1" kern="100" dirty="0">
                <a:effectLst/>
                <a:latin typeface="Rawline regular "/>
                <a:ea typeface="Aptos" panose="020B0004020202020204" pitchFamily="34" charset="0"/>
                <a:cs typeface="Times New Roman" panose="02020603050405020304" pitchFamily="18" charset="0"/>
              </a:rPr>
              <a:t>d) Permuta</a:t>
            </a:r>
          </a:p>
          <a:p>
            <a:pPr>
              <a:lnSpc>
                <a:spcPct val="150000"/>
              </a:lnSpc>
              <a:spcAft>
                <a:spcPts val="800"/>
              </a:spcAft>
            </a:pPr>
            <a:r>
              <a:rPr lang="pt-BR" sz="1800" b="1" dirty="0">
                <a:effectLst/>
                <a:latin typeface="Rawline regular "/>
                <a:ea typeface="Aptos" panose="020B0004020202020204" pitchFamily="34" charset="0"/>
                <a:cs typeface="Times New Roman" panose="02020603050405020304" pitchFamily="18" charset="0"/>
              </a:rPr>
              <a:t>- A permuta é um ato administrativo pelo qual dois ou mais órgãos públicos trocam bens entre si, sem a necessidade de pagamento em dinheiro. Cada parte entrega um bem em troca de outro.</a:t>
            </a:r>
          </a:p>
          <a:p>
            <a:pPr>
              <a:lnSpc>
                <a:spcPct val="150000"/>
              </a:lnSpc>
              <a:spcAft>
                <a:spcPts val="800"/>
              </a:spcAft>
            </a:pPr>
            <a:r>
              <a:rPr lang="pt-BR" sz="1800" b="1" dirty="0">
                <a:effectLst/>
                <a:latin typeface="Rawline regular "/>
                <a:ea typeface="Aptos" panose="020B0004020202020204" pitchFamily="34" charset="0"/>
                <a:cs typeface="Times New Roman" panose="02020603050405020304" pitchFamily="18" charset="0"/>
              </a:rPr>
              <a:t>- É uma ferramenta importante para a gestão eficiente do patrimônio público, promovendo a troca de ativos que melhor atendam às necessidades administrativas. </a:t>
            </a:r>
          </a:p>
          <a:p>
            <a:pPr>
              <a:lnSpc>
                <a:spcPct val="150000"/>
              </a:lnSpc>
              <a:spcAft>
                <a:spcPts val="800"/>
              </a:spcAft>
            </a:pPr>
            <a:r>
              <a:rPr lang="pt-BR" sz="1200" b="1" kern="100" dirty="0">
                <a:latin typeface="Rawline regular "/>
                <a:ea typeface="Aptos" panose="020B0004020202020204" pitchFamily="34" charset="0"/>
                <a:cs typeface="Times New Roman" panose="02020603050405020304" pitchFamily="18" charset="0"/>
              </a:rPr>
              <a:t>Nota</a:t>
            </a:r>
            <a:r>
              <a:rPr lang="pt-BR" sz="1200" b="1" kern="100" dirty="0">
                <a:latin typeface="Rawline regular "/>
                <a:ea typeface="Aptos" panose="020B0004020202020204" pitchFamily="34" charset="0"/>
                <a:cs typeface="Times New Roman" panose="02020603050405020304" pitchFamily="18" charset="0"/>
                <a:hlinkClick r:id="rId4"/>
              </a:rPr>
              <a:t>:</a:t>
            </a:r>
            <a:r>
              <a:rPr lang="pt-BR" sz="1200" b="1" kern="100" dirty="0">
                <a:effectLst/>
                <a:latin typeface="Rawline regular "/>
                <a:ea typeface="Aptos" panose="020B0004020202020204" pitchFamily="34" charset="0"/>
                <a:cs typeface="Times New Roman" panose="02020603050405020304" pitchFamily="18" charset="0"/>
                <a:hlinkClick r:id="rId4"/>
              </a:rPr>
              <a:t> </a:t>
            </a:r>
            <a:r>
              <a:rPr lang="pt-BR" sz="1200" kern="100" dirty="0">
                <a:effectLst/>
                <a:latin typeface="Rawline regular "/>
                <a:ea typeface="Aptos" panose="020B0004020202020204" pitchFamily="34" charset="0"/>
                <a:cs typeface="Times New Roman" panose="02020603050405020304" pitchFamily="18" charset="0"/>
                <a:hlinkClick r:id="rId4"/>
              </a:rPr>
              <a:t>A Lei 14.133/2021</a:t>
            </a:r>
            <a:r>
              <a:rPr lang="pt-BR" sz="1200" kern="100" dirty="0">
                <a:effectLst/>
                <a:latin typeface="Rawline regular "/>
                <a:ea typeface="Aptos" panose="020B0004020202020204" pitchFamily="34" charset="0"/>
                <a:cs typeface="Times New Roman" panose="02020603050405020304" pitchFamily="18" charset="0"/>
              </a:rPr>
              <a:t>, Permite a permuta de bens públicos mediante licitação</a:t>
            </a:r>
            <a:r>
              <a:rPr lang="pt-BR" sz="1200" kern="100" dirty="0">
                <a:latin typeface="Rawline regular "/>
                <a:ea typeface="Aptos" panose="020B0004020202020204" pitchFamily="34" charset="0"/>
                <a:cs typeface="Times New Roman" panose="02020603050405020304" pitchFamily="18" charset="0"/>
              </a:rPr>
              <a:t>, </a:t>
            </a:r>
            <a:r>
              <a:rPr lang="pt-BR" sz="1200" b="0" i="0" dirty="0">
                <a:solidFill>
                  <a:srgbClr val="001D35"/>
                </a:solidFill>
                <a:effectLst/>
                <a:latin typeface="Rawline regular "/>
              </a:rPr>
              <a:t>desde que entre órgãos ou entidades da Administração Pública.</a:t>
            </a:r>
            <a:endParaRPr lang="pt-BR" sz="1200" dirty="0">
              <a:latin typeface="Rawline regular "/>
            </a:endParaRPr>
          </a:p>
        </p:txBody>
      </p:sp>
    </p:spTree>
    <p:extLst>
      <p:ext uri="{BB962C8B-B14F-4D97-AF65-F5344CB8AC3E}">
        <p14:creationId xmlns:p14="http://schemas.microsoft.com/office/powerpoint/2010/main" val="8898401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68810"/>
            <a:ext cx="9469164" cy="5224502"/>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784830"/>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1 </a:t>
            </a:r>
            <a:r>
              <a:rPr lang="pt-BR" sz="1800" b="1" dirty="0">
                <a:effectLst/>
                <a:latin typeface="Rawline regular "/>
                <a:ea typeface="Aptos" panose="020B0004020202020204" pitchFamily="34" charset="0"/>
                <a:cs typeface="Times New Roman" panose="02020603050405020304" pitchFamily="18" charset="0"/>
              </a:rPr>
              <a:t>Incorporação</a:t>
            </a:r>
            <a:endParaRPr lang="pt-BR" sz="1800" b="1" dirty="0">
              <a:latin typeface="Rawline regular "/>
            </a:endParaRPr>
          </a:p>
          <a:p>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7" name="CaixaDeTexto 6">
            <a:extLst>
              <a:ext uri="{FF2B5EF4-FFF2-40B4-BE49-F238E27FC236}">
                <a16:creationId xmlns:a16="http://schemas.microsoft.com/office/drawing/2014/main" id="{CF3F9A3A-190A-971B-B70C-C24E5815227C}"/>
              </a:ext>
            </a:extLst>
          </p:cNvPr>
          <p:cNvSpPr txBox="1"/>
          <p:nvPr/>
        </p:nvSpPr>
        <p:spPr>
          <a:xfrm>
            <a:off x="231276" y="711951"/>
            <a:ext cx="7800020" cy="3580467"/>
          </a:xfrm>
          <a:prstGeom prst="rect">
            <a:avLst/>
          </a:prstGeom>
          <a:noFill/>
        </p:spPr>
        <p:txBody>
          <a:bodyPr wrap="square">
            <a:spAutoFit/>
          </a:bodyPr>
          <a:lstStyle/>
          <a:p>
            <a:pPr>
              <a:spcAft>
                <a:spcPts val="800"/>
              </a:spcAft>
            </a:pPr>
            <a:r>
              <a:rPr lang="pt-BR" sz="1800" b="1" kern="100" dirty="0">
                <a:effectLst/>
                <a:latin typeface="Rawline regular "/>
                <a:ea typeface="Aptos" panose="020B0004020202020204" pitchFamily="34" charset="0"/>
                <a:cs typeface="Times New Roman" panose="02020603050405020304" pitchFamily="18" charset="0"/>
              </a:rPr>
              <a:t>e) Fabricação</a:t>
            </a:r>
          </a:p>
          <a:p>
            <a:pPr>
              <a:spcAft>
                <a:spcPts val="800"/>
              </a:spcAft>
            </a:pPr>
            <a:r>
              <a:rPr lang="pt-BR" sz="1800" b="1" kern="100" dirty="0">
                <a:effectLst/>
                <a:latin typeface="Rawline regular "/>
                <a:ea typeface="Aptos" panose="020B0004020202020204" pitchFamily="34" charset="0"/>
                <a:cs typeface="Times New Roman" panose="02020603050405020304" pitchFamily="18" charset="0"/>
              </a:rPr>
              <a:t>- Bens Fabricados Internamente</a:t>
            </a:r>
            <a:r>
              <a:rPr lang="pt-BR" sz="1800" kern="100" dirty="0">
                <a:effectLst/>
                <a:latin typeface="Rawline regular "/>
                <a:ea typeface="Aptos" panose="020B0004020202020204" pitchFamily="34" charset="0"/>
                <a:cs typeface="Times New Roman" panose="02020603050405020304" pitchFamily="18" charset="0"/>
              </a:rPr>
              <a:t>: mobiliário, materiais de escritório, veículos adaptados.</a:t>
            </a:r>
          </a:p>
          <a:p>
            <a:pPr>
              <a:spcAft>
                <a:spcPts val="800"/>
              </a:spcAft>
            </a:pPr>
            <a:r>
              <a:rPr lang="pt-BR" sz="1800" b="1" u="sng" kern="100" dirty="0">
                <a:latin typeface="Rawline regular "/>
                <a:ea typeface="Aptos" panose="020B0004020202020204" pitchFamily="34" charset="0"/>
                <a:cs typeface="Times New Roman" panose="02020603050405020304" pitchFamily="18" charset="0"/>
              </a:rPr>
              <a:t>M</a:t>
            </a:r>
            <a:r>
              <a:rPr lang="pt-BR" sz="1800" b="1" u="sng" kern="100" dirty="0">
                <a:effectLst/>
                <a:latin typeface="Rawline regular "/>
                <a:ea typeface="Aptos" panose="020B0004020202020204" pitchFamily="34" charset="0"/>
                <a:cs typeface="Times New Roman" panose="02020603050405020304" pitchFamily="18" charset="0"/>
              </a:rPr>
              <a:t>ateriais didáticos em gráfica pública para escolas </a:t>
            </a:r>
            <a:r>
              <a:rPr lang="pt-BR" sz="1800" b="1" u="sng" dirty="0">
                <a:effectLst/>
                <a:latin typeface="Rawline regular "/>
                <a:ea typeface="Aptos" panose="020B0004020202020204" pitchFamily="34" charset="0"/>
                <a:cs typeface="Times New Roman" panose="02020603050405020304" pitchFamily="18" charset="0"/>
              </a:rPr>
              <a:t>(</a:t>
            </a:r>
            <a:r>
              <a:rPr lang="pt-BR" sz="1800" b="1" u="sng" dirty="0">
                <a:effectLst/>
                <a:latin typeface="Rawline regular "/>
                <a:ea typeface="Aptos" panose="020B0004020202020204" pitchFamily="34" charset="0"/>
                <a:cs typeface="Times New Roman" panose="02020603050405020304" pitchFamily="18" charset="0"/>
                <a:hlinkClick r:id="rId4"/>
              </a:rPr>
              <a:t>NBC TSP</a:t>
            </a:r>
            <a:r>
              <a:rPr lang="pt-BR" sz="1800" b="1" u="sng" dirty="0">
                <a:effectLst/>
                <a:latin typeface="Rawline regular "/>
                <a:ea typeface="Aptos" panose="020B0004020202020204" pitchFamily="34" charset="0"/>
                <a:cs typeface="Times New Roman" panose="02020603050405020304" pitchFamily="18" charset="0"/>
              </a:rPr>
              <a:t>)</a:t>
            </a:r>
            <a:r>
              <a:rPr lang="pt-BR" sz="1800" b="1" u="sng" kern="100" dirty="0">
                <a:latin typeface="Rawline regular "/>
                <a:ea typeface="Aptos" panose="020B0004020202020204" pitchFamily="34" charset="0"/>
                <a:cs typeface="Times New Roman" panose="02020603050405020304" pitchFamily="18" charset="0"/>
              </a:rPr>
              <a:t>:</a:t>
            </a:r>
          </a:p>
          <a:p>
            <a:pPr>
              <a:spcAft>
                <a:spcPts val="800"/>
              </a:spcAft>
            </a:pPr>
            <a:r>
              <a:rPr lang="pt-BR" sz="1600" b="1" dirty="0">
                <a:effectLst/>
                <a:latin typeface="Rawline regular "/>
                <a:ea typeface="Aptos" panose="020B0004020202020204" pitchFamily="34" charset="0"/>
                <a:cs typeface="Times New Roman" panose="02020603050405020304" pitchFamily="18" charset="0"/>
              </a:rPr>
              <a:t>- Planejamento e Gestão de Recursos</a:t>
            </a:r>
            <a:r>
              <a:rPr lang="pt-BR" sz="1600" b="1" kern="100" dirty="0">
                <a:effectLst/>
                <a:latin typeface="Rawline regular "/>
                <a:ea typeface="Aptos" panose="020B0004020202020204" pitchFamily="34" charset="0"/>
                <a:cs typeface="Times New Roman" panose="02020603050405020304" pitchFamily="18" charset="0"/>
              </a:rPr>
              <a:t> (</a:t>
            </a:r>
            <a:r>
              <a:rPr lang="pt-BR" sz="1600" b="1" dirty="0">
                <a:effectLst/>
                <a:latin typeface="Rawline regular "/>
                <a:ea typeface="Aptos" panose="020B0004020202020204" pitchFamily="34" charset="0"/>
                <a:cs typeface="Times New Roman" panose="02020603050405020304" pitchFamily="18" charset="0"/>
              </a:rPr>
              <a:t>Orçamento</a:t>
            </a:r>
            <a:r>
              <a:rPr lang="pt-BR" sz="1600" b="1" kern="100" dirty="0">
                <a:effectLst/>
                <a:latin typeface="Rawline regular "/>
                <a:ea typeface="Aptos" panose="020B0004020202020204" pitchFamily="34" charset="0"/>
                <a:cs typeface="Times New Roman" panose="02020603050405020304" pitchFamily="18" charset="0"/>
              </a:rPr>
              <a:t> e Justificativa);</a:t>
            </a:r>
          </a:p>
          <a:p>
            <a:pPr>
              <a:spcAft>
                <a:spcPts val="800"/>
              </a:spcAft>
            </a:pPr>
            <a:r>
              <a:rPr lang="pt-BR" sz="1600" b="1" kern="100" dirty="0">
                <a:latin typeface="Rawline regular "/>
                <a:ea typeface="Aptos" panose="020B0004020202020204" pitchFamily="34" charset="0"/>
                <a:cs typeface="Times New Roman" panose="02020603050405020304" pitchFamily="18" charset="0"/>
              </a:rPr>
              <a:t>- </a:t>
            </a:r>
            <a:r>
              <a:rPr lang="pt-BR" sz="1600" b="1" dirty="0">
                <a:effectLst/>
                <a:latin typeface="Rawline regular "/>
                <a:ea typeface="Aptos" panose="020B0004020202020204" pitchFamily="34" charset="0"/>
                <a:cs typeface="Times New Roman" panose="02020603050405020304" pitchFamily="18" charset="0"/>
              </a:rPr>
              <a:t>Qualidade dos Materiais (Conteúdo e Acessibilidade);</a:t>
            </a:r>
            <a:endParaRPr lang="pt-BR" sz="1600" b="1" kern="100" dirty="0">
              <a:effectLst/>
              <a:latin typeface="Rawline regular "/>
              <a:ea typeface="Aptos" panose="020B0004020202020204" pitchFamily="34" charset="0"/>
              <a:cs typeface="Times New Roman" panose="02020603050405020304" pitchFamily="18" charset="0"/>
            </a:endParaRPr>
          </a:p>
          <a:p>
            <a:pPr>
              <a:spcAft>
                <a:spcPts val="800"/>
              </a:spcAft>
            </a:pPr>
            <a:r>
              <a:rPr lang="pt-BR" sz="1600" b="1" kern="100" dirty="0">
                <a:latin typeface="Rawline regular "/>
                <a:ea typeface="Aptos" panose="020B0004020202020204" pitchFamily="34" charset="0"/>
                <a:cs typeface="Times New Roman" panose="02020603050405020304" pitchFamily="18" charset="0"/>
              </a:rPr>
              <a:t>- </a:t>
            </a:r>
            <a:r>
              <a:rPr lang="pt-BR" sz="1600" b="1" dirty="0">
                <a:effectLst/>
                <a:latin typeface="Rawline regular "/>
                <a:ea typeface="Aptos" panose="020B0004020202020204" pitchFamily="34" charset="0"/>
                <a:cs typeface="Times New Roman" panose="02020603050405020304" pitchFamily="18" charset="0"/>
              </a:rPr>
              <a:t>Processo de Produção (Transpar</a:t>
            </a:r>
            <a:r>
              <a:rPr lang="pt-BR" sz="1600" b="1" dirty="0">
                <a:latin typeface="Rawline regular "/>
                <a:ea typeface="Aptos" panose="020B0004020202020204" pitchFamily="34" charset="0"/>
                <a:cs typeface="Times New Roman" panose="02020603050405020304" pitchFamily="18" charset="0"/>
              </a:rPr>
              <a:t>ência e Parcerias);</a:t>
            </a:r>
            <a:endParaRPr lang="pt-BR" sz="1600" b="1" kern="100" dirty="0">
              <a:effectLst/>
              <a:latin typeface="Rawline regular "/>
              <a:ea typeface="Aptos" panose="020B0004020202020204" pitchFamily="34" charset="0"/>
              <a:cs typeface="Times New Roman" panose="02020603050405020304" pitchFamily="18" charset="0"/>
            </a:endParaRPr>
          </a:p>
          <a:p>
            <a:pPr>
              <a:spcAft>
                <a:spcPts val="800"/>
              </a:spcAft>
            </a:pPr>
            <a:r>
              <a:rPr lang="pt-BR" sz="1600" b="1" dirty="0">
                <a:effectLst/>
                <a:latin typeface="Rawline regular "/>
                <a:ea typeface="Aptos" panose="020B0004020202020204" pitchFamily="34" charset="0"/>
                <a:cs typeface="Times New Roman" panose="02020603050405020304" pitchFamily="18" charset="0"/>
              </a:rPr>
              <a:t>- Documentação e Prestação de Contas (i</a:t>
            </a:r>
            <a:r>
              <a:rPr lang="pt-BR" sz="1600" b="1" kern="100" dirty="0">
                <a:effectLst/>
                <a:latin typeface="Rawline regular "/>
                <a:ea typeface="Aptos" panose="020B0004020202020204" pitchFamily="34" charset="0"/>
                <a:cs typeface="Times New Roman" panose="02020603050405020304" pitchFamily="18" charset="0"/>
              </a:rPr>
              <a:t>nclusão do custo de fabricação e incorporação no patrimônio público);</a:t>
            </a:r>
          </a:p>
          <a:p>
            <a:pPr>
              <a:spcAft>
                <a:spcPts val="800"/>
              </a:spcAft>
            </a:pPr>
            <a:r>
              <a:rPr lang="pt-BR" sz="1200" b="1" kern="100" dirty="0">
                <a:latin typeface="Rawline regular "/>
                <a:ea typeface="Aptos" panose="020B0004020202020204" pitchFamily="34" charset="0"/>
                <a:cs typeface="Times New Roman" panose="02020603050405020304" pitchFamily="18" charset="0"/>
              </a:rPr>
              <a:t>Nota:</a:t>
            </a:r>
            <a:r>
              <a:rPr lang="pt-BR" sz="1200" b="1" u="sng" kern="100" dirty="0">
                <a:latin typeface="Rawline regular "/>
                <a:ea typeface="Aptos" panose="020B0004020202020204" pitchFamily="34" charset="0"/>
                <a:cs typeface="Times New Roman" panose="02020603050405020304" pitchFamily="18" charset="0"/>
              </a:rPr>
              <a:t> </a:t>
            </a:r>
            <a:r>
              <a:rPr lang="pt-BR" sz="1200" dirty="0">
                <a:effectLst/>
                <a:latin typeface="Rawline regular "/>
                <a:ea typeface="Aptos" panose="020B0004020202020204" pitchFamily="34" charset="0"/>
                <a:cs typeface="Times New Roman" panose="02020603050405020304" pitchFamily="18" charset="0"/>
              </a:rPr>
              <a:t>A Norma Brasileira de Contabilidade Técnica (</a:t>
            </a:r>
            <a:r>
              <a:rPr lang="pt-BR" sz="1200" dirty="0">
                <a:effectLst/>
                <a:latin typeface="Rawline regular "/>
                <a:ea typeface="Aptos" panose="020B0004020202020204" pitchFamily="34" charset="0"/>
                <a:cs typeface="Times New Roman" panose="02020603050405020304" pitchFamily="18" charset="0"/>
                <a:hlinkClick r:id="rId4"/>
              </a:rPr>
              <a:t>NBC TSP</a:t>
            </a:r>
            <a:r>
              <a:rPr lang="pt-BR" sz="1200" dirty="0">
                <a:effectLst/>
                <a:latin typeface="Rawline regular "/>
                <a:ea typeface="Aptos" panose="020B0004020202020204" pitchFamily="34" charset="0"/>
                <a:cs typeface="Times New Roman" panose="02020603050405020304" pitchFamily="18" charset="0"/>
              </a:rPr>
              <a:t>) estabelece diretrizes para a fabricação de materiais didáticos em gráficas públicas, visando à transparência, eficiência e ao uso correto dos recursos públicos. </a:t>
            </a:r>
            <a:endParaRPr lang="pt-BR" sz="1200" dirty="0"/>
          </a:p>
        </p:txBody>
      </p:sp>
    </p:spTree>
    <p:extLst>
      <p:ext uri="{BB962C8B-B14F-4D97-AF65-F5344CB8AC3E}">
        <p14:creationId xmlns:p14="http://schemas.microsoft.com/office/powerpoint/2010/main" val="1783715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3" y="47898"/>
            <a:ext cx="8730973" cy="369332"/>
          </a:xfrm>
          <a:prstGeom prst="rect">
            <a:avLst/>
          </a:prstGeom>
          <a:noFill/>
        </p:spPr>
        <p:txBody>
          <a:bodyPr wrap="square">
            <a:spAutoFit/>
          </a:bodyPr>
          <a:lstStyle/>
          <a:p>
            <a:r>
              <a:rPr lang="pt-BR" sz="1800" b="1" dirty="0">
                <a:latin typeface="Rawline regular "/>
              </a:rPr>
              <a:t>Introdução</a:t>
            </a:r>
          </a:p>
        </p:txBody>
      </p:sp>
      <p:sp>
        <p:nvSpPr>
          <p:cNvPr id="4" name="CaixaDeTexto 3">
            <a:extLst>
              <a:ext uri="{FF2B5EF4-FFF2-40B4-BE49-F238E27FC236}">
                <a16:creationId xmlns:a16="http://schemas.microsoft.com/office/drawing/2014/main" id="{F42E3402-65A5-AAFD-8D3F-468E3784B129}"/>
              </a:ext>
            </a:extLst>
          </p:cNvPr>
          <p:cNvSpPr txBox="1"/>
          <p:nvPr/>
        </p:nvSpPr>
        <p:spPr>
          <a:xfrm>
            <a:off x="2382428" y="4527769"/>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5" name="CaixaDeTexto 4">
            <a:extLst>
              <a:ext uri="{FF2B5EF4-FFF2-40B4-BE49-F238E27FC236}">
                <a16:creationId xmlns:a16="http://schemas.microsoft.com/office/drawing/2014/main" id="{94CFDEDE-C69C-DA7C-6D1E-6984BBD8797C}"/>
              </a:ext>
            </a:extLst>
          </p:cNvPr>
          <p:cNvSpPr txBox="1"/>
          <p:nvPr/>
        </p:nvSpPr>
        <p:spPr>
          <a:xfrm>
            <a:off x="220520" y="518312"/>
            <a:ext cx="7998321" cy="307777"/>
          </a:xfrm>
          <a:prstGeom prst="rect">
            <a:avLst/>
          </a:prstGeom>
          <a:noFill/>
        </p:spPr>
        <p:txBody>
          <a:bodyPr wrap="square">
            <a:spAutoFit/>
          </a:bodyPr>
          <a:lstStyle/>
          <a:p>
            <a:r>
              <a:rPr lang="pt-BR" sz="1400" kern="100" dirty="0">
                <a:effectLst/>
                <a:latin typeface="Aptos" panose="020B0004020202020204" pitchFamily="34" charset="0"/>
                <a:ea typeface="Aptos" panose="020B0004020202020204" pitchFamily="34" charset="0"/>
                <a:cs typeface="Times New Roman" panose="02020603050405020304" pitchFamily="18" charset="0"/>
              </a:rPr>
              <a:t> </a:t>
            </a:r>
            <a:endParaRPr lang="pt-BR" dirty="0"/>
          </a:p>
        </p:txBody>
      </p:sp>
      <p:sp>
        <p:nvSpPr>
          <p:cNvPr id="7" name="CaixaDeTexto 6">
            <a:extLst>
              <a:ext uri="{FF2B5EF4-FFF2-40B4-BE49-F238E27FC236}">
                <a16:creationId xmlns:a16="http://schemas.microsoft.com/office/drawing/2014/main" id="{6F91584B-9F82-F7F7-958C-FCB2C8C15FD2}"/>
              </a:ext>
            </a:extLst>
          </p:cNvPr>
          <p:cNvSpPr txBox="1"/>
          <p:nvPr/>
        </p:nvSpPr>
        <p:spPr>
          <a:xfrm>
            <a:off x="77083" y="371286"/>
            <a:ext cx="8286630" cy="3837974"/>
          </a:xfrm>
          <a:prstGeom prst="rect">
            <a:avLst/>
          </a:prstGeom>
          <a:noFill/>
        </p:spPr>
        <p:txBody>
          <a:bodyPr wrap="square">
            <a:spAutoFit/>
          </a:bodyPr>
          <a:lstStyle/>
          <a:p>
            <a:pPr>
              <a:spcAft>
                <a:spcPts val="800"/>
              </a:spcAft>
            </a:pPr>
            <a:r>
              <a:rPr lang="pt-BR" sz="1800" b="1" kern="100" dirty="0">
                <a:effectLst/>
                <a:latin typeface="Rawline regular "/>
                <a:ea typeface="Aptos" panose="020B0004020202020204" pitchFamily="34" charset="0"/>
                <a:cs typeface="Times New Roman" panose="02020603050405020304" pitchFamily="18" charset="0"/>
              </a:rPr>
              <a:t>Incorporação, Avaliação e Baixa de Bens</a:t>
            </a:r>
          </a:p>
          <a:p>
            <a:pPr>
              <a:spcAft>
                <a:spcPts val="800"/>
              </a:spcAft>
            </a:pPr>
            <a:r>
              <a:rPr lang="pt-BR" sz="1800" kern="100" dirty="0">
                <a:effectLst/>
                <a:latin typeface="Rawline regular "/>
                <a:ea typeface="Aptos" panose="020B0004020202020204" pitchFamily="34" charset="0"/>
                <a:cs typeface="Times New Roman" panose="02020603050405020304" pitchFamily="18" charset="0"/>
              </a:rPr>
              <a:t>A Importância da correta gestão patrimonial no setor público.</a:t>
            </a:r>
          </a:p>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Objetivo: </a:t>
            </a:r>
            <a:r>
              <a:rPr lang="pt-BR" sz="1800" kern="100" dirty="0">
                <a:latin typeface="Rawline regular "/>
                <a:cs typeface="Times New Roman" panose="02020603050405020304" pitchFamily="18" charset="0"/>
              </a:rPr>
              <a:t>abordar o ciclo de vida dos bens públicos, desde a sua entrada no patrimônio da Administração até a sua exclusão definitiva.</a:t>
            </a:r>
          </a:p>
          <a:p>
            <a:r>
              <a:rPr lang="pt-BR" sz="1800" b="1" u="sng" kern="100" dirty="0">
                <a:latin typeface="Rawline regular "/>
                <a:cs typeface="Times New Roman" panose="02020603050405020304" pitchFamily="18" charset="0"/>
              </a:rPr>
              <a:t>O conteúdo está dividido em cinco tópicos:</a:t>
            </a:r>
          </a:p>
          <a:p>
            <a:pPr marL="342900" indent="-342900">
              <a:buFont typeface="+mj-lt"/>
              <a:buAutoNum type="arabicPeriod"/>
            </a:pPr>
            <a:endParaRPr lang="pt-BR" sz="1800" b="1" kern="100" dirty="0">
              <a:latin typeface="Rawline regular "/>
              <a:cs typeface="Times New Roman" panose="02020603050405020304" pitchFamily="18" charset="0"/>
            </a:endParaRPr>
          </a:p>
          <a:p>
            <a:r>
              <a:rPr lang="pt-BR" sz="1800" b="1" kern="100" dirty="0">
                <a:latin typeface="Rawline regular "/>
                <a:cs typeface="Times New Roman" panose="02020603050405020304" pitchFamily="18" charset="0"/>
              </a:rPr>
              <a:t>- Incorporação de Bens Públicos;</a:t>
            </a:r>
          </a:p>
          <a:p>
            <a:r>
              <a:rPr lang="pt-BR" sz="1800" b="1" kern="100" dirty="0">
                <a:latin typeface="Rawline regular "/>
                <a:cs typeface="Times New Roman" panose="02020603050405020304" pitchFamily="18" charset="0"/>
              </a:rPr>
              <a:t>- Desincorporação de Bens Públicos;</a:t>
            </a:r>
          </a:p>
          <a:p>
            <a:r>
              <a:rPr lang="pt-BR" sz="1800" b="1" kern="100" dirty="0">
                <a:latin typeface="Rawline regular "/>
                <a:cs typeface="Times New Roman" panose="02020603050405020304" pitchFamily="18" charset="0"/>
              </a:rPr>
              <a:t>- Avaliação dos Bens Públicos;</a:t>
            </a:r>
          </a:p>
          <a:p>
            <a:r>
              <a:rPr lang="pt-BR" sz="1800" b="1" kern="100" dirty="0">
                <a:latin typeface="Rawline regular "/>
                <a:cs typeface="Times New Roman" panose="02020603050405020304" pitchFamily="18" charset="0"/>
              </a:rPr>
              <a:t>- Depreciação de Bens Públicos;</a:t>
            </a:r>
          </a:p>
          <a:p>
            <a:r>
              <a:rPr lang="pt-BR" sz="1800" b="1" kern="100" dirty="0">
                <a:latin typeface="Rawline regular "/>
                <a:cs typeface="Times New Roman" panose="02020603050405020304" pitchFamily="18" charset="0"/>
              </a:rPr>
              <a:t>- Baixa de Bens Públicos;</a:t>
            </a:r>
            <a:endParaRPr lang="pt-BR" dirty="0"/>
          </a:p>
          <a:p>
            <a:pPr>
              <a:spcAft>
                <a:spcPts val="800"/>
              </a:spcAft>
            </a:pPr>
            <a:r>
              <a:rPr lang="pt-BR" sz="1000" b="1" u="sng" kern="100" dirty="0">
                <a:latin typeface="Rawline regular "/>
                <a:ea typeface="Aptos" panose="020B0004020202020204" pitchFamily="34" charset="0"/>
                <a:cs typeface="Times New Roman" panose="02020603050405020304" pitchFamily="18" charset="0"/>
              </a:rPr>
              <a:t>Nota: </a:t>
            </a:r>
            <a:r>
              <a:rPr lang="pt-BR" sz="1000" u="sng" dirty="0">
                <a:effectLst/>
                <a:latin typeface="Rawline regular "/>
                <a:ea typeface="Aptos" panose="020B0004020202020204" pitchFamily="34" charset="0"/>
                <a:cs typeface="Times New Roman" panose="02020603050405020304" pitchFamily="18" charset="0"/>
              </a:rPr>
              <a:t>Bens públicos são aqueles que pertencem à União, Estados, Municípios e Autarquias, podendo ser utilizados para a realização de atividades de interesse coletivo.</a:t>
            </a:r>
            <a:endParaRPr lang="pt-BR" sz="1000" u="sng" kern="100" dirty="0">
              <a:effectLst/>
              <a:highlight>
                <a:srgbClr val="FFFF00"/>
              </a:highlight>
              <a:latin typeface="Rawline regular "/>
              <a:ea typeface="Aptos" panose="020B0004020202020204" pitchFamily="34" charset="0"/>
              <a:cs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2 Desincorporação</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D6670E52-B72D-A38B-0E28-9B62C26799FC}"/>
              </a:ext>
            </a:extLst>
          </p:cNvPr>
          <p:cNvSpPr txBox="1"/>
          <p:nvPr/>
        </p:nvSpPr>
        <p:spPr>
          <a:xfrm>
            <a:off x="231276" y="711951"/>
            <a:ext cx="7800020" cy="3043269"/>
          </a:xfrm>
          <a:prstGeom prst="rect">
            <a:avLst/>
          </a:prstGeom>
          <a:noFill/>
        </p:spPr>
        <p:txBody>
          <a:bodyPr wrap="square">
            <a:spAutoFit/>
          </a:bodyPr>
          <a:lstStyle/>
          <a:p>
            <a:pPr>
              <a:lnSpc>
                <a:spcPct val="115000"/>
              </a:lnSpc>
              <a:spcAft>
                <a:spcPts val="800"/>
              </a:spcAft>
            </a:pPr>
            <a:r>
              <a:rPr lang="pt-BR" sz="1800" b="1" kern="100" dirty="0">
                <a:effectLst/>
                <a:latin typeface="Aptos" panose="020B0004020202020204" pitchFamily="34" charset="0"/>
                <a:ea typeface="Aptos" panose="020B0004020202020204" pitchFamily="34" charset="0"/>
                <a:cs typeface="Times New Roman" panose="02020603050405020304" pitchFamily="18" charset="0"/>
              </a:rPr>
              <a:t>Processo de retirada de bens do patrimônio público</a:t>
            </a:r>
            <a:r>
              <a:rPr lang="pt-BR" sz="1800" b="1" kern="100" dirty="0">
                <a:latin typeface="Aptos" panose="020B0004020202020204" pitchFamily="34" charset="0"/>
                <a:ea typeface="Aptos" panose="020B0004020202020204" pitchFamily="34" charset="0"/>
                <a:cs typeface="Times New Roman" panose="02020603050405020304" pitchFamily="18" charset="0"/>
              </a:rPr>
              <a:t>, o</a:t>
            </a:r>
            <a:r>
              <a:rPr lang="pt-BR" sz="1800" b="1" kern="100" dirty="0">
                <a:effectLst/>
                <a:latin typeface="Aptos" panose="020B0004020202020204" pitchFamily="34" charset="0"/>
                <a:ea typeface="Aptos" panose="020B0004020202020204" pitchFamily="34" charset="0"/>
                <a:cs typeface="Times New Roman" panose="02020603050405020304" pitchFamily="18" charset="0"/>
              </a:rPr>
              <a:t>corre em situações como:</a:t>
            </a:r>
          </a:p>
          <a:p>
            <a:pPr>
              <a:lnSpc>
                <a:spcPct val="115000"/>
              </a:lnSpc>
              <a:spcAft>
                <a:spcPts val="800"/>
              </a:spcAft>
            </a:pPr>
            <a:r>
              <a:rPr lang="pt-BR" sz="1800" b="1" kern="100" dirty="0">
                <a:effectLst/>
                <a:latin typeface="Aptos" panose="020B0004020202020204" pitchFamily="34" charset="0"/>
                <a:ea typeface="Aptos" panose="020B0004020202020204" pitchFamily="34" charset="0"/>
                <a:cs typeface="Times New Roman" panose="02020603050405020304" pitchFamily="18" charset="0"/>
              </a:rPr>
              <a:t>- Inservível: </a:t>
            </a:r>
            <a:r>
              <a:rPr lang="pt-BR" sz="1800" kern="100" dirty="0">
                <a:effectLst/>
                <a:latin typeface="Aptos" panose="020B0004020202020204" pitchFamily="34" charset="0"/>
                <a:ea typeface="Aptos" panose="020B0004020202020204" pitchFamily="34" charset="0"/>
                <a:cs typeface="Times New Roman" panose="02020603050405020304" pitchFamily="18" charset="0"/>
              </a:rPr>
              <a:t>Bens que não atendem mais às necessidades administrativas.</a:t>
            </a:r>
          </a:p>
          <a:p>
            <a:pPr>
              <a:lnSpc>
                <a:spcPct val="200000"/>
              </a:lnSpc>
              <a:spcAft>
                <a:spcPts val="800"/>
              </a:spcAft>
            </a:pPr>
            <a:r>
              <a:rPr lang="pt-BR" sz="1800" b="1" kern="100" dirty="0">
                <a:effectLst/>
                <a:latin typeface="Aptos" panose="020B0004020202020204" pitchFamily="34" charset="0"/>
                <a:ea typeface="Aptos" panose="020B0004020202020204" pitchFamily="34" charset="0"/>
                <a:cs typeface="Times New Roman" panose="02020603050405020304" pitchFamily="18" charset="0"/>
              </a:rPr>
              <a:t>- Furto e Sinistro: </a:t>
            </a:r>
            <a:r>
              <a:rPr lang="pt-BR" sz="1800" kern="100" dirty="0">
                <a:effectLst/>
                <a:latin typeface="Aptos" panose="020B0004020202020204" pitchFamily="34" charset="0"/>
                <a:ea typeface="Aptos" panose="020B0004020202020204" pitchFamily="34" charset="0"/>
                <a:cs typeface="Times New Roman" panose="02020603050405020304" pitchFamily="18" charset="0"/>
              </a:rPr>
              <a:t>Perda de bens por roubo ou acidentes.</a:t>
            </a:r>
          </a:p>
          <a:p>
            <a:pPr>
              <a:lnSpc>
                <a:spcPct val="200000"/>
              </a:lnSpc>
              <a:spcAft>
                <a:spcPts val="800"/>
              </a:spcAft>
            </a:pPr>
            <a:r>
              <a:rPr lang="pt-BR" sz="1800" b="1" kern="100" dirty="0">
                <a:effectLst/>
                <a:latin typeface="Aptos" panose="020B0004020202020204" pitchFamily="34" charset="0"/>
                <a:ea typeface="Aptos" panose="020B0004020202020204" pitchFamily="34" charset="0"/>
                <a:cs typeface="Times New Roman" panose="02020603050405020304" pitchFamily="18" charset="0"/>
              </a:rPr>
              <a:t>- Doação: </a:t>
            </a:r>
            <a:r>
              <a:rPr lang="pt-BR" sz="1800" kern="100" dirty="0">
                <a:effectLst/>
                <a:latin typeface="Aptos" panose="020B0004020202020204" pitchFamily="34" charset="0"/>
                <a:ea typeface="Aptos" panose="020B0004020202020204" pitchFamily="34" charset="0"/>
                <a:cs typeface="Times New Roman" panose="02020603050405020304" pitchFamily="18" charset="0"/>
              </a:rPr>
              <a:t>Transferência a entidades que possam utilizá-los.</a:t>
            </a:r>
          </a:p>
          <a:p>
            <a:pPr>
              <a:lnSpc>
                <a:spcPct val="200000"/>
              </a:lnSpc>
              <a:spcAft>
                <a:spcPts val="800"/>
              </a:spcAft>
            </a:pPr>
            <a:r>
              <a:rPr lang="pt-BR" sz="1800" b="1" kern="100" dirty="0">
                <a:effectLst/>
                <a:latin typeface="Aptos" panose="020B0004020202020204" pitchFamily="34" charset="0"/>
                <a:ea typeface="Aptos" panose="020B0004020202020204" pitchFamily="34" charset="0"/>
                <a:cs typeface="Times New Roman" panose="02020603050405020304" pitchFamily="18" charset="0"/>
              </a:rPr>
              <a:t>- Transferência: </a:t>
            </a:r>
            <a:r>
              <a:rPr lang="pt-BR" sz="1800" kern="100" dirty="0">
                <a:effectLst/>
                <a:latin typeface="Aptos" panose="020B0004020202020204" pitchFamily="34" charset="0"/>
                <a:ea typeface="Aptos" panose="020B0004020202020204" pitchFamily="34" charset="0"/>
                <a:cs typeface="Times New Roman" panose="02020603050405020304" pitchFamily="18" charset="0"/>
              </a:rPr>
              <a:t>Remanejamento para outros órgãos.</a:t>
            </a:r>
            <a:endParaRPr lang="pt-BR" dirty="0"/>
          </a:p>
        </p:txBody>
      </p:sp>
    </p:spTree>
    <p:extLst>
      <p:ext uri="{BB962C8B-B14F-4D97-AF65-F5344CB8AC3E}">
        <p14:creationId xmlns:p14="http://schemas.microsoft.com/office/powerpoint/2010/main" val="22635893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10758"/>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2 Desincorporação</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D6670E52-B72D-A38B-0E28-9B62C26799FC}"/>
              </a:ext>
            </a:extLst>
          </p:cNvPr>
          <p:cNvSpPr txBox="1"/>
          <p:nvPr/>
        </p:nvSpPr>
        <p:spPr>
          <a:xfrm>
            <a:off x="209759" y="722709"/>
            <a:ext cx="8267265" cy="2753190"/>
          </a:xfrm>
          <a:prstGeom prst="rect">
            <a:avLst/>
          </a:prstGeom>
          <a:noFill/>
        </p:spPr>
        <p:txBody>
          <a:bodyPr wrap="square">
            <a:spAutoFit/>
          </a:bodyPr>
          <a:lstStyle/>
          <a:p>
            <a:pPr>
              <a:lnSpc>
                <a:spcPct val="115000"/>
              </a:lnSpc>
              <a:spcAft>
                <a:spcPts val="800"/>
              </a:spcAft>
            </a:pPr>
            <a:r>
              <a:rPr lang="pt-BR" sz="1800" b="1" u="sng" kern="100" dirty="0">
                <a:effectLst/>
                <a:latin typeface="Rawline regular "/>
                <a:ea typeface="Aptos" panose="020B0004020202020204" pitchFamily="34" charset="0"/>
                <a:cs typeface="Times New Roman" panose="02020603050405020304" pitchFamily="18" charset="0"/>
              </a:rPr>
              <a:t>Importância da Desincorporação:</a:t>
            </a:r>
          </a:p>
          <a:p>
            <a:pPr>
              <a:lnSpc>
                <a:spcPct val="150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Libera recursos e espaço, além de evitar a manutenção de bens inservíveis.</a:t>
            </a:r>
          </a:p>
          <a:p>
            <a:pPr>
              <a:lnSpc>
                <a:spcPct val="150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Documentação e Registro </a:t>
            </a:r>
            <a:r>
              <a:rPr lang="pt-BR" sz="1800" kern="100" dirty="0">
                <a:effectLst/>
                <a:latin typeface="Rawline regular "/>
                <a:ea typeface="Aptos" panose="020B0004020202020204" pitchFamily="34" charset="0"/>
                <a:cs typeface="Times New Roman" panose="02020603050405020304" pitchFamily="18" charset="0"/>
              </a:rPr>
              <a:t>- Importância de manter registros atualizados sobre bens desincorporados.</a:t>
            </a:r>
          </a:p>
          <a:p>
            <a:pPr>
              <a:lnSpc>
                <a:spcPct val="150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Responsabilidades dos Gestores na Desincorporação </a:t>
            </a:r>
            <a:r>
              <a:rPr lang="pt-BR" sz="1800" kern="100" dirty="0">
                <a:effectLst/>
                <a:latin typeface="Rawline regular "/>
                <a:ea typeface="Aptos" panose="020B0004020202020204" pitchFamily="34" charset="0"/>
                <a:cs typeface="Times New Roman" panose="02020603050405020304" pitchFamily="18" charset="0"/>
              </a:rPr>
              <a:t>- Garantir que todo o processo esteja de acordo com a legislação.</a:t>
            </a:r>
          </a:p>
        </p:txBody>
      </p:sp>
    </p:spTree>
    <p:extLst>
      <p:ext uri="{BB962C8B-B14F-4D97-AF65-F5344CB8AC3E}">
        <p14:creationId xmlns:p14="http://schemas.microsoft.com/office/powerpoint/2010/main" val="16862952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2 Desincorporação</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D6670E52-B72D-A38B-0E28-9B62C26799FC}"/>
              </a:ext>
            </a:extLst>
          </p:cNvPr>
          <p:cNvSpPr txBox="1"/>
          <p:nvPr/>
        </p:nvSpPr>
        <p:spPr>
          <a:xfrm>
            <a:off x="231276" y="701193"/>
            <a:ext cx="7654077" cy="3489481"/>
          </a:xfrm>
          <a:prstGeom prst="rect">
            <a:avLst/>
          </a:prstGeom>
          <a:noFill/>
        </p:spPr>
        <p:txBody>
          <a:bodyPr wrap="square">
            <a:spAutoFit/>
          </a:bodyPr>
          <a:lstStyle/>
          <a:p>
            <a:pPr marL="342900" indent="-342900">
              <a:lnSpc>
                <a:spcPct val="115000"/>
              </a:lnSpc>
              <a:spcAft>
                <a:spcPts val="800"/>
              </a:spcAft>
              <a:buAutoNum type="alphaLcParenR"/>
            </a:pPr>
            <a:r>
              <a:rPr lang="pt-BR" sz="1800" b="1" kern="100" dirty="0">
                <a:effectLst/>
                <a:latin typeface="Rawline regular "/>
                <a:ea typeface="Aptos" panose="020B0004020202020204" pitchFamily="34" charset="0"/>
                <a:cs typeface="Times New Roman" panose="02020603050405020304" pitchFamily="18" charset="0"/>
              </a:rPr>
              <a:t>Inservível</a:t>
            </a: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    Processo de Desincorporação</a:t>
            </a:r>
            <a:r>
              <a:rPr lang="pt-BR"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Identificação</a:t>
            </a:r>
            <a:r>
              <a:rPr lang="pt-BR" kern="100" dirty="0">
                <a:effectLst/>
                <a:latin typeface="Rawline regular "/>
                <a:ea typeface="Aptos" panose="020B0004020202020204" pitchFamily="34" charset="0"/>
                <a:cs typeface="Times New Roman" panose="02020603050405020304" pitchFamily="18" charset="0"/>
              </a:rPr>
              <a:t>: O primeiro passo é identificar os bens que estão inservíveis por meio de um levantamento realizado pelo órgão responsável.</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Avaliação</a:t>
            </a:r>
            <a:r>
              <a:rPr lang="pt-BR" kern="100" dirty="0">
                <a:effectLst/>
                <a:latin typeface="Rawline regular "/>
                <a:ea typeface="Aptos" panose="020B0004020202020204" pitchFamily="34" charset="0"/>
                <a:cs typeface="Times New Roman" panose="02020603050405020304" pitchFamily="18" charset="0"/>
              </a:rPr>
              <a:t>: Os bens devem ser avaliados para determinar sua condição e valor, mesmo que seja baixo ou nulo.</a:t>
            </a: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      Documentação Necessária</a:t>
            </a:r>
            <a:r>
              <a:rPr lang="pt-BR"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Relatório de Avaliação</a:t>
            </a:r>
            <a:r>
              <a:rPr lang="pt-BR" kern="100" dirty="0">
                <a:effectLst/>
                <a:latin typeface="Rawline regular "/>
                <a:ea typeface="Aptos" panose="020B0004020202020204" pitchFamily="34" charset="0"/>
                <a:cs typeface="Times New Roman" panose="02020603050405020304" pitchFamily="18" charset="0"/>
              </a:rPr>
              <a:t>: Um documento que descreva a condição do bem e o motivo pelo qual é considerado inservível.</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Termo de Desincorporação</a:t>
            </a:r>
            <a:r>
              <a:rPr lang="pt-BR" kern="100" dirty="0">
                <a:effectLst/>
                <a:latin typeface="Rawline regular "/>
                <a:ea typeface="Aptos" panose="020B0004020202020204" pitchFamily="34" charset="0"/>
                <a:cs typeface="Times New Roman" panose="02020603050405020304" pitchFamily="18" charset="0"/>
              </a:rPr>
              <a:t>: Documento formal que oficializa a retirada do bem do patrimônio do órgão.</a:t>
            </a:r>
            <a:endParaRPr lang="pt-BR" sz="1800" kern="100" dirty="0">
              <a:effectLst/>
              <a:latin typeface="Rawline regular "/>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9744827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2 Desincorporação</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D6670E52-B72D-A38B-0E28-9B62C26799FC}"/>
              </a:ext>
            </a:extLst>
          </p:cNvPr>
          <p:cNvSpPr txBox="1"/>
          <p:nvPr/>
        </p:nvSpPr>
        <p:spPr>
          <a:xfrm>
            <a:off x="220518" y="647403"/>
            <a:ext cx="8611510" cy="3592074"/>
          </a:xfrm>
          <a:prstGeom prst="rect">
            <a:avLst/>
          </a:prstGeom>
          <a:noFill/>
        </p:spPr>
        <p:txBody>
          <a:bodyPr wrap="square">
            <a:spAutoFit/>
          </a:bodyPr>
          <a:lstStyle/>
          <a:p>
            <a:pPr marL="342900" indent="-342900">
              <a:lnSpc>
                <a:spcPct val="115000"/>
              </a:lnSpc>
              <a:spcAft>
                <a:spcPts val="800"/>
              </a:spcAft>
              <a:buAutoNum type="alphaLcParenR"/>
            </a:pPr>
            <a:r>
              <a:rPr lang="pt-BR" sz="1800" b="1" kern="100" dirty="0">
                <a:effectLst/>
                <a:latin typeface="Rawline regular "/>
                <a:ea typeface="Aptos" panose="020B0004020202020204" pitchFamily="34" charset="0"/>
                <a:cs typeface="Times New Roman" panose="02020603050405020304" pitchFamily="18" charset="0"/>
              </a:rPr>
              <a:t>Inservível</a:t>
            </a:r>
          </a:p>
          <a:p>
            <a:pPr marL="457200">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Modalidades de Desincorporação</a:t>
            </a:r>
            <a:r>
              <a:rPr lang="pt-BR"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Doação</a:t>
            </a:r>
            <a:r>
              <a:rPr lang="pt-BR" kern="100" dirty="0">
                <a:effectLst/>
                <a:latin typeface="Rawline regular "/>
                <a:ea typeface="Aptos" panose="020B0004020202020204" pitchFamily="34" charset="0"/>
                <a:cs typeface="Times New Roman" panose="02020603050405020304" pitchFamily="18" charset="0"/>
              </a:rPr>
              <a:t>: Bens inservíveis podem ser doados a outros órgãos públicos ou entidades sem fins lucrativos.</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Venda</a:t>
            </a:r>
            <a:r>
              <a:rPr lang="pt-BR" kern="100" dirty="0">
                <a:effectLst/>
                <a:latin typeface="Rawline regular "/>
                <a:ea typeface="Aptos" panose="020B0004020202020204" pitchFamily="34" charset="0"/>
                <a:cs typeface="Times New Roman" panose="02020603050405020304" pitchFamily="18" charset="0"/>
              </a:rPr>
              <a:t>: Podem ser vendidos em leilão público, se o valor de mercado justificar.</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Descarte</a:t>
            </a:r>
            <a:r>
              <a:rPr lang="pt-BR" kern="100" dirty="0">
                <a:effectLst/>
                <a:latin typeface="Rawline regular "/>
                <a:ea typeface="Aptos" panose="020B0004020202020204" pitchFamily="34" charset="0"/>
                <a:cs typeface="Times New Roman" panose="02020603050405020304" pitchFamily="18" charset="0"/>
              </a:rPr>
              <a:t>: Se o bem não tiver valor, pode ser descartado de acordo com as normas ambientais e de segurança.</a:t>
            </a:r>
          </a:p>
          <a:p>
            <a:pPr marL="457200">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Responsabilidades</a:t>
            </a:r>
            <a:r>
              <a:rPr lang="pt-BR"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kern="100" dirty="0">
                <a:effectLst/>
                <a:latin typeface="Rawline regular "/>
                <a:ea typeface="Aptos" panose="020B0004020202020204" pitchFamily="34" charset="0"/>
                <a:cs typeface="Times New Roman" panose="02020603050405020304" pitchFamily="18" charset="0"/>
              </a:rPr>
              <a:t>A desincorporação deve ser registrada na contabilidade pública, garantindo transparência e conformidade com as normas vigentes.</a:t>
            </a:r>
          </a:p>
          <a:p>
            <a:pPr marL="742950" lvl="1" indent="-285750">
              <a:lnSpc>
                <a:spcPct val="115000"/>
              </a:lnSpc>
              <a:spcAft>
                <a:spcPts val="800"/>
              </a:spcAft>
              <a:buSzPts val="1000"/>
              <a:buFont typeface="Courier New" panose="02070309020205020404" pitchFamily="49" charset="0"/>
              <a:buChar char="o"/>
              <a:tabLst>
                <a:tab pos="914400" algn="l"/>
              </a:tabLst>
            </a:pPr>
            <a:r>
              <a:rPr lang="pt-BR" kern="100" dirty="0">
                <a:effectLst/>
                <a:latin typeface="Rawline regular "/>
                <a:ea typeface="Aptos" panose="020B0004020202020204" pitchFamily="34" charset="0"/>
                <a:cs typeface="Times New Roman" panose="02020603050405020304" pitchFamily="18" charset="0"/>
              </a:rPr>
              <a:t>O gestor público é responsável por garantir que a desincorporação seja feita de maneira legal e que os bens sejam destinados de forma adequada.</a:t>
            </a:r>
            <a:endParaRPr lang="pt-BR" b="1" kern="100" dirty="0">
              <a:effectLst/>
              <a:latin typeface="Rawline regular "/>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6620612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2 Desincorporação</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D6670E52-B72D-A38B-0E28-9B62C26799FC}"/>
              </a:ext>
            </a:extLst>
          </p:cNvPr>
          <p:cNvSpPr txBox="1"/>
          <p:nvPr/>
        </p:nvSpPr>
        <p:spPr>
          <a:xfrm>
            <a:off x="231276" y="711951"/>
            <a:ext cx="7654077" cy="3097579"/>
          </a:xfrm>
          <a:prstGeom prst="rect">
            <a:avLst/>
          </a:prstGeom>
          <a:noFill/>
        </p:spPr>
        <p:txBody>
          <a:bodyPr wrap="square">
            <a:spAutoFit/>
          </a:bodyPr>
          <a:lstStyle/>
          <a:p>
            <a:r>
              <a:rPr lang="pt-BR" sz="1800" b="1" kern="100" dirty="0">
                <a:effectLst/>
                <a:latin typeface="Rawline regular "/>
                <a:ea typeface="Aptos" panose="020B0004020202020204" pitchFamily="34" charset="0"/>
                <a:cs typeface="Times New Roman" panose="02020603050405020304" pitchFamily="18" charset="0"/>
              </a:rPr>
              <a:t>b) Furto</a:t>
            </a:r>
          </a:p>
          <a:p>
            <a:pPr marL="457200">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Processo de Desincorporação</a:t>
            </a:r>
            <a:r>
              <a:rPr lang="pt-BR"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Registro do Furtos</a:t>
            </a:r>
            <a:r>
              <a:rPr lang="pt-BR" kern="100" dirty="0">
                <a:effectLst/>
                <a:latin typeface="Rawline regular "/>
                <a:ea typeface="Aptos" panose="020B0004020202020204" pitchFamily="34" charset="0"/>
                <a:cs typeface="Times New Roman" panose="02020603050405020304" pitchFamily="18" charset="0"/>
              </a:rPr>
              <a:t>: Assim que um bem é identificado como furtado, deve ser formalmente registrado em um boletim de ocorrência junto à polícia.</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Comunicação Interna</a:t>
            </a:r>
            <a:r>
              <a:rPr lang="pt-BR" kern="100" dirty="0">
                <a:effectLst/>
                <a:latin typeface="Rawline regular "/>
                <a:ea typeface="Aptos" panose="020B0004020202020204" pitchFamily="34" charset="0"/>
                <a:cs typeface="Times New Roman" panose="02020603050405020304" pitchFamily="18" charset="0"/>
              </a:rPr>
              <a:t>: O órgão público deve informar imediatamente sua área de controle patrimonial sobre o furto.</a:t>
            </a:r>
          </a:p>
          <a:p>
            <a:pPr marL="457200">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Documentação Necessária</a:t>
            </a:r>
            <a:r>
              <a:rPr lang="pt-BR"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Boletim de Ocorrência</a:t>
            </a:r>
            <a:r>
              <a:rPr lang="pt-BR" kern="100" dirty="0">
                <a:effectLst/>
                <a:latin typeface="Rawline regular "/>
                <a:ea typeface="Aptos" panose="020B0004020202020204" pitchFamily="34" charset="0"/>
                <a:cs typeface="Times New Roman" panose="02020603050405020304" pitchFamily="18" charset="0"/>
              </a:rPr>
              <a:t>: Documento policial que atesta o furto do bem.</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Relatório Interno</a:t>
            </a:r>
            <a:r>
              <a:rPr lang="pt-BR" kern="100" dirty="0">
                <a:effectLst/>
                <a:latin typeface="Rawline regular "/>
                <a:ea typeface="Aptos" panose="020B0004020202020204" pitchFamily="34" charset="0"/>
                <a:cs typeface="Times New Roman" panose="02020603050405020304" pitchFamily="18" charset="0"/>
              </a:rPr>
              <a:t>: Documento que explique as circunstâncias do furto e a identificação do bem.</a:t>
            </a:r>
            <a:endParaRPr lang="pt-BR" sz="1800" b="1" kern="100" dirty="0">
              <a:effectLst/>
              <a:latin typeface="Rawline regular "/>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763162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2 Desincorporação</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D6670E52-B72D-A38B-0E28-9B62C26799FC}"/>
              </a:ext>
            </a:extLst>
          </p:cNvPr>
          <p:cNvSpPr txBox="1"/>
          <p:nvPr/>
        </p:nvSpPr>
        <p:spPr>
          <a:xfrm>
            <a:off x="231276" y="711951"/>
            <a:ext cx="7654077" cy="3592650"/>
          </a:xfrm>
          <a:prstGeom prst="rect">
            <a:avLst/>
          </a:prstGeom>
          <a:noFill/>
        </p:spPr>
        <p:txBody>
          <a:bodyPr wrap="square">
            <a:spAutoFit/>
          </a:bodyPr>
          <a:lstStyle/>
          <a:p>
            <a:r>
              <a:rPr lang="pt-BR" sz="1800" b="1" kern="100" dirty="0">
                <a:effectLst/>
                <a:latin typeface="Rawline regular "/>
                <a:ea typeface="Aptos" panose="020B0004020202020204" pitchFamily="34" charset="0"/>
                <a:cs typeface="Times New Roman" panose="02020603050405020304" pitchFamily="18" charset="0"/>
              </a:rPr>
              <a:t>b) Furto</a:t>
            </a:r>
          </a:p>
          <a:p>
            <a:pPr marL="457200">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Desincorporação do Bem</a:t>
            </a:r>
            <a:r>
              <a:rPr lang="pt-BR"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Formalização</a:t>
            </a:r>
            <a:r>
              <a:rPr lang="pt-BR" kern="100" dirty="0">
                <a:effectLst/>
                <a:latin typeface="Rawline regular "/>
                <a:ea typeface="Aptos" panose="020B0004020202020204" pitchFamily="34" charset="0"/>
                <a:cs typeface="Times New Roman" panose="02020603050405020304" pitchFamily="18" charset="0"/>
              </a:rPr>
              <a:t>: O bem furtado deve ser desincorporado oficialmente do patrimônio do órgão.</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Termo de Desincorporação</a:t>
            </a:r>
            <a:r>
              <a:rPr lang="pt-BR" kern="100" dirty="0">
                <a:effectLst/>
                <a:latin typeface="Rawline regular "/>
                <a:ea typeface="Aptos" panose="020B0004020202020204" pitchFamily="34" charset="0"/>
                <a:cs typeface="Times New Roman" panose="02020603050405020304" pitchFamily="18" charset="0"/>
              </a:rPr>
              <a:t>: Deve ser elaborado um termo que registre a desincorporação do bem furtado, que será atualizado no sistema de controle patrimonial.</a:t>
            </a:r>
          </a:p>
          <a:p>
            <a:pPr marL="457200">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Responsabilidades</a:t>
            </a:r>
            <a:r>
              <a:rPr lang="pt-BR"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kern="100" dirty="0">
                <a:effectLst/>
                <a:latin typeface="Rawline regular "/>
                <a:ea typeface="Aptos" panose="020B0004020202020204" pitchFamily="34" charset="0"/>
                <a:cs typeface="Times New Roman" panose="02020603050405020304" pitchFamily="18" charset="0"/>
              </a:rPr>
              <a:t>O gestor público deve garantir que todos os procedimentos sejam seguidos corretamente e que a documentação esteja em conformidade com as normas legais.</a:t>
            </a:r>
          </a:p>
          <a:p>
            <a:pPr marL="742950" lvl="1" indent="-285750">
              <a:lnSpc>
                <a:spcPct val="115000"/>
              </a:lnSpc>
              <a:spcAft>
                <a:spcPts val="800"/>
              </a:spcAft>
              <a:buSzPts val="1000"/>
              <a:buFont typeface="Courier New" panose="02070309020205020404" pitchFamily="49" charset="0"/>
              <a:buChar char="o"/>
              <a:tabLst>
                <a:tab pos="914400" algn="l"/>
              </a:tabLst>
            </a:pPr>
            <a:r>
              <a:rPr lang="pt-BR" kern="100" dirty="0">
                <a:effectLst/>
                <a:latin typeface="Rawline regular "/>
                <a:ea typeface="Aptos" panose="020B0004020202020204" pitchFamily="34" charset="0"/>
                <a:cs typeface="Times New Roman" panose="02020603050405020304" pitchFamily="18" charset="0"/>
              </a:rPr>
              <a:t>Além disso, é importante acompanhar a investigação policial para a possível recuperação do bem.</a:t>
            </a:r>
          </a:p>
          <a:p>
            <a:pPr marL="457200" lvl="1">
              <a:lnSpc>
                <a:spcPct val="115000"/>
              </a:lnSpc>
              <a:spcAft>
                <a:spcPts val="800"/>
              </a:spcAft>
              <a:buSzPts val="1000"/>
              <a:tabLst>
                <a:tab pos="914400" algn="l"/>
              </a:tabLst>
            </a:pPr>
            <a:r>
              <a:rPr lang="pt-BR" sz="1100" b="1" kern="100" dirty="0">
                <a:latin typeface="Rawline regular "/>
                <a:ea typeface="Aptos" panose="020B0004020202020204" pitchFamily="34" charset="0"/>
                <a:cs typeface="Times New Roman" panose="02020603050405020304" pitchFamily="18" charset="0"/>
              </a:rPr>
              <a:t>Nota: </a:t>
            </a:r>
            <a:r>
              <a:rPr lang="pt-BR" sz="1100" dirty="0">
                <a:effectLst/>
                <a:latin typeface="Rawline regular "/>
                <a:ea typeface="Aptos" panose="020B0004020202020204" pitchFamily="34" charset="0"/>
                <a:cs typeface="Times New Roman" panose="02020603050405020304" pitchFamily="18" charset="0"/>
              </a:rPr>
              <a:t>A desincorporação de bens furtados é uma parte essencial da gestão patrimonial, assegurando que o patrimônio público seja mantido atualizado e refletindo a real situação dos ativos.</a:t>
            </a:r>
            <a:endParaRPr lang="pt-BR" sz="1100" b="1" kern="100" dirty="0">
              <a:effectLst/>
              <a:latin typeface="Rawline regular "/>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7809895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2 Desincorporação</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D6670E52-B72D-A38B-0E28-9B62C26799FC}"/>
              </a:ext>
            </a:extLst>
          </p:cNvPr>
          <p:cNvSpPr txBox="1"/>
          <p:nvPr/>
        </p:nvSpPr>
        <p:spPr>
          <a:xfrm>
            <a:off x="242034" y="711951"/>
            <a:ext cx="7654077" cy="3345339"/>
          </a:xfrm>
          <a:prstGeom prst="rect">
            <a:avLst/>
          </a:prstGeom>
          <a:noFill/>
        </p:spPr>
        <p:txBody>
          <a:bodyPr wrap="square">
            <a:spAutoFit/>
          </a:bodyPr>
          <a:lstStyle/>
          <a:p>
            <a:r>
              <a:rPr lang="pt-BR" sz="1800" b="1" kern="100" dirty="0">
                <a:effectLst/>
                <a:latin typeface="Rawline regular "/>
                <a:ea typeface="Aptos" panose="020B0004020202020204" pitchFamily="34" charset="0"/>
                <a:cs typeface="Times New Roman" panose="02020603050405020304" pitchFamily="18" charset="0"/>
              </a:rPr>
              <a:t>c) Sinistro</a:t>
            </a:r>
          </a:p>
          <a:p>
            <a:pPr marL="457200">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Processo de Desincorporação</a:t>
            </a:r>
            <a:r>
              <a:rPr lang="pt-BR"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Avaliação do Dano</a:t>
            </a:r>
            <a:r>
              <a:rPr lang="pt-BR" kern="100" dirty="0">
                <a:effectLst/>
                <a:latin typeface="Rawline regular "/>
                <a:ea typeface="Aptos" panose="020B0004020202020204" pitchFamily="34" charset="0"/>
                <a:cs typeface="Times New Roman" panose="02020603050405020304" pitchFamily="18" charset="0"/>
              </a:rPr>
              <a:t>: Após um sinistro, o órgão deve avaliar a extensão dos danos para determinar se o bem ainda pode ser recuperado ou se deve ser considerado inservível.</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Registro do Sinistro</a:t>
            </a:r>
            <a:r>
              <a:rPr lang="pt-BR" kern="100" dirty="0">
                <a:effectLst/>
                <a:latin typeface="Rawline regular "/>
                <a:ea typeface="Aptos" panose="020B0004020202020204" pitchFamily="34" charset="0"/>
                <a:cs typeface="Times New Roman" panose="02020603050405020304" pitchFamily="18" charset="0"/>
              </a:rPr>
              <a:t>: Um relatório deve ser elaborado, detalhando as circunstâncias do evento e os danos causados.</a:t>
            </a:r>
          </a:p>
          <a:p>
            <a:pPr marL="457200">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Documentação Necessária</a:t>
            </a:r>
            <a:r>
              <a:rPr lang="pt-BR"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Relatório de Avaliação</a:t>
            </a:r>
            <a:r>
              <a:rPr lang="pt-BR" kern="100" dirty="0">
                <a:effectLst/>
                <a:latin typeface="Rawline regular "/>
                <a:ea typeface="Aptos" panose="020B0004020202020204" pitchFamily="34" charset="0"/>
                <a:cs typeface="Times New Roman" panose="02020603050405020304" pitchFamily="18" charset="0"/>
              </a:rPr>
              <a:t>: Documento que descreva o estado do bem sinistrado e as causas do dano.</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Laudo Técnico</a:t>
            </a:r>
            <a:r>
              <a:rPr lang="pt-BR" kern="100" dirty="0">
                <a:effectLst/>
                <a:latin typeface="Rawline regular "/>
                <a:ea typeface="Aptos" panose="020B0004020202020204" pitchFamily="34" charset="0"/>
                <a:cs typeface="Times New Roman" panose="02020603050405020304" pitchFamily="18" charset="0"/>
              </a:rPr>
              <a:t>: Se necessário, um laudo técnico que ateste a impossibilidade de recuperação do bem.</a:t>
            </a:r>
            <a:endParaRPr lang="pt-BR" b="1" kern="100" dirty="0">
              <a:effectLst/>
              <a:latin typeface="Rawline regular "/>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166952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2 Desincorporação</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D6670E52-B72D-A38B-0E28-9B62C26799FC}"/>
              </a:ext>
            </a:extLst>
          </p:cNvPr>
          <p:cNvSpPr txBox="1"/>
          <p:nvPr/>
        </p:nvSpPr>
        <p:spPr>
          <a:xfrm>
            <a:off x="242034" y="679677"/>
            <a:ext cx="7959792" cy="3676391"/>
          </a:xfrm>
          <a:prstGeom prst="rect">
            <a:avLst/>
          </a:prstGeom>
          <a:noFill/>
        </p:spPr>
        <p:txBody>
          <a:bodyPr wrap="square">
            <a:spAutoFit/>
          </a:bodyPr>
          <a:lstStyle/>
          <a:p>
            <a:r>
              <a:rPr lang="pt-BR" sz="1800" b="1" kern="100" dirty="0">
                <a:effectLst/>
                <a:latin typeface="Rawline regular "/>
                <a:ea typeface="Aptos" panose="020B0004020202020204" pitchFamily="34" charset="0"/>
                <a:cs typeface="Times New Roman" panose="02020603050405020304" pitchFamily="18" charset="0"/>
              </a:rPr>
              <a:t>c) Sinistro</a:t>
            </a:r>
          </a:p>
          <a:p>
            <a:pPr marL="457200">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Desincorporação do Bem</a:t>
            </a:r>
            <a:r>
              <a:rPr lang="pt-BR"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Formalização</a:t>
            </a:r>
            <a:r>
              <a:rPr lang="pt-BR" kern="100" dirty="0">
                <a:effectLst/>
                <a:latin typeface="Rawline regular "/>
                <a:ea typeface="Aptos" panose="020B0004020202020204" pitchFamily="34" charset="0"/>
                <a:cs typeface="Times New Roman" panose="02020603050405020304" pitchFamily="18" charset="0"/>
              </a:rPr>
              <a:t>: O bem sinistrado deve ser oficialmente desincorporado do patrimônio do órgão, mesmo que não tenha sido descartado ou recuperado.</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Termo de Desincorporação</a:t>
            </a:r>
            <a:r>
              <a:rPr lang="pt-BR" kern="100" dirty="0">
                <a:effectLst/>
                <a:latin typeface="Rawline regular "/>
                <a:ea typeface="Aptos" panose="020B0004020202020204" pitchFamily="34" charset="0"/>
                <a:cs typeface="Times New Roman" panose="02020603050405020304" pitchFamily="18" charset="0"/>
              </a:rPr>
              <a:t>: Um termo deve ser elaborado para registrar a desincorporação do bem sinistrado, que será atualizado no sistema de controle patrimonial.</a:t>
            </a:r>
          </a:p>
          <a:p>
            <a:pPr marL="457200">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Modalidades de Destinação</a:t>
            </a:r>
            <a:r>
              <a:rPr lang="pt-BR"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Recuperação</a:t>
            </a:r>
            <a:r>
              <a:rPr lang="pt-BR" kern="100" dirty="0">
                <a:effectLst/>
                <a:latin typeface="Rawline regular "/>
                <a:ea typeface="Aptos" panose="020B0004020202020204" pitchFamily="34" charset="0"/>
                <a:cs typeface="Times New Roman" panose="02020603050405020304" pitchFamily="18" charset="0"/>
              </a:rPr>
              <a:t>: Se houver possibilidade de conserto, o bem pode ser recuperado.</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Descarte ou Venda</a:t>
            </a:r>
            <a:r>
              <a:rPr lang="pt-BR" kern="100" dirty="0">
                <a:effectLst/>
                <a:latin typeface="Rawline regular "/>
                <a:ea typeface="Aptos" panose="020B0004020202020204" pitchFamily="34" charset="0"/>
                <a:cs typeface="Times New Roman" panose="02020603050405020304" pitchFamily="18" charset="0"/>
              </a:rPr>
              <a:t>: Se a recuperação não for viável, o bem pode ser descartado de acordo com as normas ambientais ou vendido como sucata.</a:t>
            </a:r>
          </a:p>
          <a:p>
            <a:r>
              <a:rPr lang="pt-BR" sz="1100" b="1" kern="100" dirty="0">
                <a:latin typeface="Rawline regular "/>
                <a:ea typeface="Aptos" panose="020B0004020202020204" pitchFamily="34" charset="0"/>
                <a:cs typeface="Times New Roman" panose="02020603050405020304" pitchFamily="18" charset="0"/>
              </a:rPr>
              <a:t>Nota: </a:t>
            </a:r>
            <a:r>
              <a:rPr lang="pt-BR" sz="1100" kern="100" dirty="0">
                <a:effectLst/>
                <a:latin typeface="Rawline regular "/>
                <a:ea typeface="Aptos" panose="020B0004020202020204" pitchFamily="34" charset="0"/>
                <a:cs typeface="Times New Roman" panose="02020603050405020304" pitchFamily="18" charset="0"/>
              </a:rPr>
              <a:t>O gestor público deve assegurar que todos os procedimentos de desincorporação sejam realizados de acordo com a legislação vigente e que a documentação esteja correta.</a:t>
            </a:r>
            <a:endParaRPr lang="pt-BR" sz="1100" b="1" kern="100" dirty="0">
              <a:effectLst/>
              <a:latin typeface="Rawline regular "/>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621145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2 Desincorporação</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D6670E52-B72D-A38B-0E28-9B62C26799FC}"/>
              </a:ext>
            </a:extLst>
          </p:cNvPr>
          <p:cNvSpPr txBox="1"/>
          <p:nvPr/>
        </p:nvSpPr>
        <p:spPr>
          <a:xfrm>
            <a:off x="231276" y="711951"/>
            <a:ext cx="7800020" cy="3284297"/>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d) Doação</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Principais Aspectos:</a:t>
            </a:r>
            <a:endParaRPr lang="pt-BR" kern="100" dirty="0">
              <a:effectLst/>
              <a:latin typeface="Rawline regular "/>
              <a:ea typeface="Aptos" panose="020B0004020202020204" pitchFamily="34" charset="0"/>
              <a:cs typeface="Times New Roman" panose="02020603050405020304" pitchFamily="18" charset="0"/>
            </a:endParaRP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 Legalidade</a:t>
            </a:r>
            <a:r>
              <a:rPr lang="pt-BR" kern="100" dirty="0">
                <a:effectLst/>
                <a:latin typeface="Rawline regular "/>
                <a:ea typeface="Aptos" panose="020B0004020202020204" pitchFamily="34" charset="0"/>
                <a:cs typeface="Times New Roman" panose="02020603050405020304" pitchFamily="18" charset="0"/>
              </a:rPr>
              <a:t>: A doação deve seguir a legislação vigente, que determina regras específicas para a desincorporação de bens públicos. Isso inclui a necessidade de um processo administrativo e a avaliação do bem a ser doado.</a:t>
            </a: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 Critérios para Doação</a:t>
            </a:r>
            <a:r>
              <a:rPr lang="pt-BR" kern="100" dirty="0">
                <a:effectLst/>
                <a:latin typeface="Rawline regular "/>
                <a:ea typeface="Aptos" panose="020B0004020202020204" pitchFamily="34" charset="0"/>
                <a:cs typeface="Times New Roman" panose="02020603050405020304" pitchFamily="18" charset="0"/>
              </a:rPr>
              <a:t>: Os bens a serem doados geralmente são aqueles que estão em desuso ou que não atendem mais às necessidades do órgão público. A doação deve ser justificada e não pode acarretar prejuízos ao patrimônio público.</a:t>
            </a: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 Destinatários</a:t>
            </a:r>
            <a:r>
              <a:rPr lang="pt-BR" kern="100" dirty="0">
                <a:effectLst/>
                <a:latin typeface="Rawline regular "/>
                <a:ea typeface="Aptos" panose="020B0004020202020204" pitchFamily="34" charset="0"/>
                <a:cs typeface="Times New Roman" panose="02020603050405020304" pitchFamily="18" charset="0"/>
              </a:rPr>
              <a:t>: Os bens podem ser doados a diversas entidades, como instituições sem fins lucrativos, organizações não governamentais (ONGs), ou até mesmo para pessoas físicas, desde que atendam aos requisitos legais.</a:t>
            </a:r>
            <a:endParaRPr lang="pt-BR" sz="1800" b="1" kern="100" dirty="0">
              <a:effectLst/>
              <a:latin typeface="Rawline regular "/>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8070501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2 Desincorporação</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D6670E52-B72D-A38B-0E28-9B62C26799FC}"/>
              </a:ext>
            </a:extLst>
          </p:cNvPr>
          <p:cNvSpPr txBox="1"/>
          <p:nvPr/>
        </p:nvSpPr>
        <p:spPr>
          <a:xfrm>
            <a:off x="231276" y="711951"/>
            <a:ext cx="7959792" cy="3144835"/>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d) Doação</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Principais Aspectos:</a:t>
            </a:r>
            <a:endParaRPr lang="pt-BR" kern="100" dirty="0">
              <a:effectLst/>
              <a:latin typeface="Rawline regular "/>
              <a:ea typeface="Aptos" panose="020B0004020202020204" pitchFamily="34" charset="0"/>
              <a:cs typeface="Times New Roman" panose="02020603050405020304" pitchFamily="18" charset="0"/>
            </a:endParaRP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 Transparência e Controle</a:t>
            </a:r>
            <a:r>
              <a:rPr lang="pt-BR" kern="100" dirty="0">
                <a:effectLst/>
                <a:latin typeface="Rawline regular "/>
                <a:ea typeface="Aptos" panose="020B0004020202020204" pitchFamily="34" charset="0"/>
                <a:cs typeface="Times New Roman" panose="02020603050405020304" pitchFamily="18" charset="0"/>
              </a:rPr>
              <a:t>: É fundamental que o processo de doação seja transparente, com publicação de editais e publicidade das decisões, para garantir a fiscalização e evitar possíveis irregularidades.</a:t>
            </a: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 Benefícios</a:t>
            </a:r>
            <a:r>
              <a:rPr lang="pt-BR" kern="100" dirty="0">
                <a:effectLst/>
                <a:latin typeface="Rawline regular "/>
                <a:ea typeface="Aptos" panose="020B0004020202020204" pitchFamily="34" charset="0"/>
                <a:cs typeface="Times New Roman" panose="02020603050405020304" pitchFamily="18" charset="0"/>
              </a:rPr>
              <a:t>: A doação de bens públicos pode promover o desenvolvimento social e econômico, permitindo que organizações e comunidades utilizem esses recursos para projetos e iniciativas que beneficiem a sociedade.</a:t>
            </a:r>
          </a:p>
          <a:p>
            <a:pPr>
              <a:lnSpc>
                <a:spcPct val="115000"/>
              </a:lnSpc>
              <a:spcAft>
                <a:spcPts val="800"/>
              </a:spcAft>
              <a:tabLst>
                <a:tab pos="457200" algn="l"/>
              </a:tabLst>
            </a:pPr>
            <a:r>
              <a:rPr lang="pt-BR" sz="1200" b="1" kern="100" dirty="0">
                <a:latin typeface="Rawline regular "/>
                <a:ea typeface="Aptos" panose="020B0004020202020204" pitchFamily="34" charset="0"/>
                <a:cs typeface="Times New Roman" panose="02020603050405020304" pitchFamily="18" charset="0"/>
              </a:rPr>
              <a:t>Nota: </a:t>
            </a:r>
            <a:r>
              <a:rPr lang="pt-BR" sz="1200" kern="100" dirty="0">
                <a:effectLst/>
                <a:latin typeface="Rawline regular "/>
                <a:ea typeface="Aptos" panose="020B0004020202020204" pitchFamily="34" charset="0"/>
                <a:cs typeface="Times New Roman" panose="02020603050405020304" pitchFamily="18" charset="0"/>
              </a:rPr>
              <a:t>A doação de bens na desincorporação do setor público, refere-se ao processo em que bens públicos, que não são mais necessários para a administração pública, são transferidos para entidades privadas ou pessoas físicas. Essa prática pode ser fundamentada em várias razões, como a otimização de recursos, a promoção do interesse público ou a necessidade de dar uma destinação adequada a bens inservíveis.</a:t>
            </a:r>
            <a:endParaRPr lang="pt-BR" sz="1800" b="1" kern="100" dirty="0">
              <a:effectLst/>
              <a:latin typeface="Rawline regular "/>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27185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0230389-46DF-BC12-7D59-3C766FBA787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DAA1425-C24E-DEB3-9768-DDA75F00BDD9}"/>
              </a:ext>
            </a:extLst>
          </p:cNvPr>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66B6C838-277C-9DBC-E357-E3D40519021A}"/>
              </a:ext>
            </a:extLst>
          </p:cNvPr>
          <p:cNvSpPr txBox="1"/>
          <p:nvPr/>
        </p:nvSpPr>
        <p:spPr>
          <a:xfrm>
            <a:off x="71503" y="84474"/>
            <a:ext cx="8730973" cy="369332"/>
          </a:xfrm>
          <a:prstGeom prst="rect">
            <a:avLst/>
          </a:prstGeom>
          <a:noFill/>
        </p:spPr>
        <p:txBody>
          <a:bodyPr wrap="square">
            <a:spAutoFit/>
          </a:bodyPr>
          <a:lstStyle/>
          <a:p>
            <a:r>
              <a:rPr lang="pt-BR" sz="1800" b="1" dirty="0">
                <a:latin typeface="Rawline regular "/>
              </a:rPr>
              <a:t>Introdução</a:t>
            </a:r>
          </a:p>
        </p:txBody>
      </p:sp>
      <p:sp>
        <p:nvSpPr>
          <p:cNvPr id="4" name="CaixaDeTexto 3">
            <a:extLst>
              <a:ext uri="{FF2B5EF4-FFF2-40B4-BE49-F238E27FC236}">
                <a16:creationId xmlns:a16="http://schemas.microsoft.com/office/drawing/2014/main" id="{7345EE92-9194-DED5-2535-815286BF53B9}"/>
              </a:ext>
            </a:extLst>
          </p:cNvPr>
          <p:cNvSpPr txBox="1"/>
          <p:nvPr/>
        </p:nvSpPr>
        <p:spPr>
          <a:xfrm>
            <a:off x="2382428" y="4527769"/>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5" name="CaixaDeTexto 4">
            <a:extLst>
              <a:ext uri="{FF2B5EF4-FFF2-40B4-BE49-F238E27FC236}">
                <a16:creationId xmlns:a16="http://schemas.microsoft.com/office/drawing/2014/main" id="{3428E79B-128F-70DA-1D18-75BCDEFEB4F0}"/>
              </a:ext>
            </a:extLst>
          </p:cNvPr>
          <p:cNvSpPr txBox="1"/>
          <p:nvPr/>
        </p:nvSpPr>
        <p:spPr>
          <a:xfrm>
            <a:off x="220520" y="518312"/>
            <a:ext cx="7998321" cy="307777"/>
          </a:xfrm>
          <a:prstGeom prst="rect">
            <a:avLst/>
          </a:prstGeom>
          <a:noFill/>
        </p:spPr>
        <p:txBody>
          <a:bodyPr wrap="square">
            <a:spAutoFit/>
          </a:bodyPr>
          <a:lstStyle/>
          <a:p>
            <a:r>
              <a:rPr lang="pt-BR" sz="1400" kern="100" dirty="0">
                <a:effectLst/>
                <a:latin typeface="Aptos" panose="020B0004020202020204" pitchFamily="34" charset="0"/>
                <a:ea typeface="Aptos" panose="020B0004020202020204" pitchFamily="34" charset="0"/>
                <a:cs typeface="Times New Roman" panose="02020603050405020304" pitchFamily="18" charset="0"/>
              </a:rPr>
              <a:t> </a:t>
            </a:r>
            <a:endParaRPr lang="pt-BR" dirty="0"/>
          </a:p>
        </p:txBody>
      </p:sp>
      <p:sp>
        <p:nvSpPr>
          <p:cNvPr id="7" name="CaixaDeTexto 6">
            <a:extLst>
              <a:ext uri="{FF2B5EF4-FFF2-40B4-BE49-F238E27FC236}">
                <a16:creationId xmlns:a16="http://schemas.microsoft.com/office/drawing/2014/main" id="{562B2770-8140-810D-5ECD-EF52CEBFC1D3}"/>
              </a:ext>
            </a:extLst>
          </p:cNvPr>
          <p:cNvSpPr txBox="1"/>
          <p:nvPr/>
        </p:nvSpPr>
        <p:spPr>
          <a:xfrm>
            <a:off x="89274" y="407862"/>
            <a:ext cx="8493893" cy="3652282"/>
          </a:xfrm>
          <a:prstGeom prst="rect">
            <a:avLst/>
          </a:prstGeom>
          <a:noFill/>
        </p:spPr>
        <p:txBody>
          <a:bodyPr wrap="square">
            <a:spAutoFit/>
          </a:bodyPr>
          <a:lstStyle/>
          <a:p>
            <a:pPr>
              <a:spcAft>
                <a:spcPts val="800"/>
              </a:spcAft>
            </a:pPr>
            <a:r>
              <a:rPr lang="pt-BR" sz="1800" b="1" kern="100" dirty="0">
                <a:effectLst/>
                <a:latin typeface="Rawline regular "/>
                <a:ea typeface="Aptos" panose="020B0004020202020204" pitchFamily="34" charset="0"/>
                <a:cs typeface="Times New Roman" panose="02020603050405020304" pitchFamily="18" charset="0"/>
              </a:rPr>
              <a:t>Incorporação, Avaliação e Baixa de Bens</a:t>
            </a:r>
          </a:p>
          <a:p>
            <a:pPr>
              <a:spcAft>
                <a:spcPts val="800"/>
              </a:spcAft>
            </a:pPr>
            <a:r>
              <a:rPr lang="pt-BR" b="1" dirty="0"/>
              <a:t>1. </a:t>
            </a:r>
            <a:r>
              <a:rPr lang="pt-BR" sz="1800" b="1" kern="100" dirty="0">
                <a:latin typeface="Rawline regular "/>
                <a:cs typeface="Times New Roman" panose="02020603050405020304" pitchFamily="18" charset="0"/>
              </a:rPr>
              <a:t>Incorporação: </a:t>
            </a:r>
            <a:r>
              <a:rPr lang="pt-BR" sz="1800" kern="100" dirty="0">
                <a:latin typeface="Rawline regular "/>
                <a:cs typeface="Times New Roman" panose="02020603050405020304" pitchFamily="18" charset="0"/>
              </a:rPr>
              <a:t>Como os bens passam a integrar o patrimônio público (compra, doação, transferência, permuta e fabricação).</a:t>
            </a:r>
          </a:p>
          <a:p>
            <a:pPr>
              <a:spcAft>
                <a:spcPts val="800"/>
              </a:spcAft>
            </a:pPr>
            <a:r>
              <a:rPr lang="pt-BR" sz="1800" b="1" kern="100" dirty="0">
                <a:latin typeface="Rawline regular "/>
                <a:cs typeface="Times New Roman" panose="02020603050405020304" pitchFamily="18" charset="0"/>
              </a:rPr>
              <a:t>2. Desincorporação: </a:t>
            </a:r>
            <a:r>
              <a:rPr lang="pt-BR" sz="1800" kern="100" dirty="0">
                <a:latin typeface="Rawline regular "/>
                <a:cs typeface="Times New Roman" panose="02020603050405020304" pitchFamily="18" charset="0"/>
              </a:rPr>
              <a:t>Como retirar os bens do patrimônio, seja por </a:t>
            </a:r>
            <a:r>
              <a:rPr lang="pt-BR" sz="1800" kern="100" dirty="0" err="1">
                <a:latin typeface="Rawline regular "/>
                <a:cs typeface="Times New Roman" panose="02020603050405020304" pitchFamily="18" charset="0"/>
              </a:rPr>
              <a:t>inservibilidade</a:t>
            </a:r>
            <a:r>
              <a:rPr lang="pt-BR" sz="1800" kern="100" dirty="0">
                <a:latin typeface="Rawline regular "/>
                <a:cs typeface="Times New Roman" panose="02020603050405020304" pitchFamily="18" charset="0"/>
              </a:rPr>
              <a:t>, sinistro, furto ou transferência definitiva.</a:t>
            </a:r>
          </a:p>
          <a:p>
            <a:pPr>
              <a:spcAft>
                <a:spcPts val="800"/>
              </a:spcAft>
            </a:pPr>
            <a:r>
              <a:rPr lang="pt-BR" sz="1800" b="1" kern="100" dirty="0">
                <a:latin typeface="Rawline regular "/>
                <a:cs typeface="Times New Roman" panose="02020603050405020304" pitchFamily="18" charset="0"/>
              </a:rPr>
              <a:t>3. Avaliação: </a:t>
            </a:r>
            <a:r>
              <a:rPr lang="pt-BR" sz="1800" kern="100" dirty="0">
                <a:latin typeface="Rawline regular "/>
                <a:cs typeface="Times New Roman" panose="02020603050405020304" pitchFamily="18" charset="0"/>
              </a:rPr>
              <a:t>Como atribuir valores corretos aos bens, considerando métodos de avaliação, reavaliação, valor recuperável e </a:t>
            </a:r>
            <a:r>
              <a:rPr lang="pt-BR" sz="1800" kern="100" dirty="0" err="1">
                <a:latin typeface="Rawline regular "/>
                <a:cs typeface="Times New Roman" panose="02020603050405020304" pitchFamily="18" charset="0"/>
              </a:rPr>
              <a:t>impairment</a:t>
            </a:r>
            <a:r>
              <a:rPr lang="pt-BR" sz="1800" kern="100" dirty="0">
                <a:latin typeface="Rawline regular "/>
                <a:cs typeface="Times New Roman" panose="02020603050405020304" pitchFamily="18" charset="0"/>
              </a:rPr>
              <a:t>.</a:t>
            </a:r>
          </a:p>
          <a:p>
            <a:pPr>
              <a:spcAft>
                <a:spcPts val="800"/>
              </a:spcAft>
            </a:pPr>
            <a:r>
              <a:rPr lang="pt-BR" sz="1800" b="1" kern="100" dirty="0">
                <a:latin typeface="Rawline regular "/>
                <a:cs typeface="Times New Roman" panose="02020603050405020304" pitchFamily="18" charset="0"/>
              </a:rPr>
              <a:t>4. Depreciação: </a:t>
            </a:r>
            <a:r>
              <a:rPr lang="pt-BR" sz="1800" kern="100" dirty="0">
                <a:latin typeface="Rawline regular "/>
                <a:cs typeface="Times New Roman" panose="02020603050405020304" pitchFamily="18" charset="0"/>
              </a:rPr>
              <a:t>Como reconhecer a perda de valor dos bens ao longo do tempo, com base em vida útil e valor residual.</a:t>
            </a:r>
          </a:p>
          <a:p>
            <a:pPr>
              <a:spcAft>
                <a:spcPts val="800"/>
              </a:spcAft>
            </a:pPr>
            <a:r>
              <a:rPr lang="pt-BR" sz="1800" b="1" kern="100" dirty="0">
                <a:latin typeface="Rawline regular "/>
                <a:cs typeface="Times New Roman" panose="02020603050405020304" pitchFamily="18" charset="0"/>
              </a:rPr>
              <a:t>5. Baixa: </a:t>
            </a:r>
            <a:r>
              <a:rPr lang="pt-BR" sz="1800" kern="100" dirty="0">
                <a:latin typeface="Rawline regular "/>
                <a:cs typeface="Times New Roman" panose="02020603050405020304" pitchFamily="18" charset="0"/>
              </a:rPr>
              <a:t>Como excluir definitivamente os bens do sistema patrimonial, por alienação, perdas, destruição, cessão ou doação.</a:t>
            </a:r>
            <a:endParaRPr lang="pt-BR" sz="1800" b="1" kern="100" dirty="0">
              <a:effectLst/>
              <a:latin typeface="Rawline regular "/>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392444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2 Desincorporação</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D6670E52-B72D-A38B-0E28-9B62C26799FC}"/>
              </a:ext>
            </a:extLst>
          </p:cNvPr>
          <p:cNvSpPr txBox="1"/>
          <p:nvPr/>
        </p:nvSpPr>
        <p:spPr>
          <a:xfrm>
            <a:off x="231276" y="711951"/>
            <a:ext cx="7959792" cy="3036537"/>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e) Transferência</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Principais Aspectos:</a:t>
            </a:r>
            <a:endParaRPr lang="pt-BR" kern="100" dirty="0">
              <a:effectLst/>
              <a:latin typeface="Rawline regular "/>
              <a:ea typeface="Aptos" panose="020B0004020202020204" pitchFamily="34" charset="0"/>
              <a:cs typeface="Times New Roman" panose="02020603050405020304" pitchFamily="18" charset="0"/>
            </a:endParaRP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 Definição</a:t>
            </a:r>
            <a:r>
              <a:rPr lang="pt-BR" kern="100" dirty="0">
                <a:effectLst/>
                <a:latin typeface="Rawline regular "/>
                <a:ea typeface="Aptos" panose="020B0004020202020204" pitchFamily="34" charset="0"/>
                <a:cs typeface="Times New Roman" panose="02020603050405020304" pitchFamily="18" charset="0"/>
              </a:rPr>
              <a:t>: A transferência envolve a mudança de titularidade desses bens para outras entidades ou pessoas.</a:t>
            </a: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 Legalidade</a:t>
            </a:r>
            <a:r>
              <a:rPr lang="pt-BR" kern="100" dirty="0">
                <a:effectLst/>
                <a:latin typeface="Rawline regular "/>
                <a:ea typeface="Aptos" panose="020B0004020202020204" pitchFamily="34" charset="0"/>
                <a:cs typeface="Times New Roman" panose="02020603050405020304" pitchFamily="18" charset="0"/>
              </a:rPr>
              <a:t>: O processo deve seguir a legislação pertinente, como a Lei de Licitações (Lei nº 14.133/2021) e a Lei de Responsabilidade Fiscal. A desincorporação deve ser formalizada por meio de processos administrativos, respeitando os princípios da legalidade, transparência e eficiência.</a:t>
            </a: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 Critérios para Transferência</a:t>
            </a:r>
            <a:r>
              <a:rPr lang="pt-BR" kern="100" dirty="0">
                <a:effectLst/>
                <a:latin typeface="Rawline regular "/>
                <a:ea typeface="Aptos" panose="020B0004020202020204" pitchFamily="34" charset="0"/>
                <a:cs typeface="Times New Roman" panose="02020603050405020304" pitchFamily="18" charset="0"/>
              </a:rPr>
              <a:t>: Os bens que podem ser transferidos são aqueles que não têm mais utilidade para a administração pública, como equipamentos obsoletos ou imóveis sem uso. </a:t>
            </a:r>
            <a:r>
              <a:rPr lang="pt-BR" b="1" u="sng" kern="100" dirty="0">
                <a:effectLst/>
                <a:latin typeface="Rawline regular "/>
                <a:ea typeface="Aptos" panose="020B0004020202020204" pitchFamily="34" charset="0"/>
                <a:cs typeface="Times New Roman" panose="02020603050405020304" pitchFamily="18" charset="0"/>
              </a:rPr>
              <a:t>A avaliação prévia do bem é necessária para determinar seu valor e condições.</a:t>
            </a:r>
            <a:endParaRPr lang="pt-BR" sz="1800" b="1" kern="100" dirty="0">
              <a:effectLst/>
              <a:latin typeface="Rawline regular "/>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645609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2 Desincorporação</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D6670E52-B72D-A38B-0E28-9B62C26799FC}"/>
              </a:ext>
            </a:extLst>
          </p:cNvPr>
          <p:cNvSpPr txBox="1"/>
          <p:nvPr/>
        </p:nvSpPr>
        <p:spPr>
          <a:xfrm>
            <a:off x="231276" y="711951"/>
            <a:ext cx="8062870" cy="2438424"/>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e) Transferência</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Principais Aspectos:</a:t>
            </a:r>
            <a:endParaRPr lang="pt-BR" kern="100" dirty="0">
              <a:effectLst/>
              <a:latin typeface="Rawline regular "/>
              <a:ea typeface="Aptos" panose="020B0004020202020204" pitchFamily="34" charset="0"/>
              <a:cs typeface="Times New Roman" panose="02020603050405020304" pitchFamily="18" charset="0"/>
            </a:endParaRP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 Destinatários</a:t>
            </a:r>
            <a:r>
              <a:rPr lang="pt-BR" kern="100" dirty="0">
                <a:effectLst/>
                <a:latin typeface="Rawline regular "/>
                <a:ea typeface="Aptos" panose="020B0004020202020204" pitchFamily="34" charset="0"/>
                <a:cs typeface="Times New Roman" panose="02020603050405020304" pitchFamily="18" charset="0"/>
              </a:rPr>
              <a:t>: Os bens podem ser transferidos para diversas entidades, como órgãos públicos, organizações não governamentais, ou empresas privadas, desde que a transferência seja justificada e atenda ao interesse público.</a:t>
            </a: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 Transparência e Controle</a:t>
            </a:r>
            <a:r>
              <a:rPr lang="pt-BR" kern="100" dirty="0">
                <a:effectLst/>
                <a:latin typeface="Rawline regular "/>
                <a:ea typeface="Aptos" panose="020B0004020202020204" pitchFamily="34" charset="0"/>
                <a:cs typeface="Times New Roman" panose="02020603050405020304" pitchFamily="18" charset="0"/>
              </a:rPr>
              <a:t>: O processo de transferência deve ser claro e acessível, garantindo que a população possa acompanhar as decisões e evitar irregularidades. A publicação de editais e relatórios são essenciais para a transparência.</a:t>
            </a:r>
            <a:endParaRPr lang="pt-BR" sz="1800" b="1" kern="100" dirty="0">
              <a:effectLst/>
              <a:latin typeface="Rawline regular "/>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990150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3 </a:t>
            </a:r>
            <a:r>
              <a:rPr lang="pt-BR" sz="1800" b="1" dirty="0">
                <a:effectLst/>
                <a:latin typeface="Rawline regular "/>
                <a:ea typeface="Aptos" panose="020B0004020202020204" pitchFamily="34" charset="0"/>
                <a:cs typeface="Times New Roman" panose="02020603050405020304" pitchFamily="18" charset="0"/>
              </a:rPr>
              <a:t>Avaliação dos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6" name="CaixaDeTexto 5">
            <a:extLst>
              <a:ext uri="{FF2B5EF4-FFF2-40B4-BE49-F238E27FC236}">
                <a16:creationId xmlns:a16="http://schemas.microsoft.com/office/drawing/2014/main" id="{B248BFF3-8D62-5564-7029-46D50516D2B3}"/>
              </a:ext>
            </a:extLst>
          </p:cNvPr>
          <p:cNvSpPr txBox="1"/>
          <p:nvPr/>
        </p:nvSpPr>
        <p:spPr>
          <a:xfrm>
            <a:off x="231276" y="711951"/>
            <a:ext cx="8105900" cy="3475375"/>
          </a:xfrm>
          <a:prstGeom prst="rect">
            <a:avLst/>
          </a:prstGeom>
          <a:noFill/>
        </p:spPr>
        <p:txBody>
          <a:bodyPr wrap="square">
            <a:spAutoFit/>
          </a:bodyPr>
          <a:lstStyle/>
          <a:p>
            <a:pPr marL="457200">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Objetivo</a:t>
            </a:r>
            <a:r>
              <a:rPr lang="pt-BR" kern="100" dirty="0">
                <a:effectLst/>
                <a:latin typeface="Rawline regular "/>
                <a:ea typeface="Aptos" panose="020B0004020202020204" pitchFamily="34" charset="0"/>
                <a:cs typeface="Times New Roman" panose="02020603050405020304" pitchFamily="18" charset="0"/>
              </a:rPr>
              <a:t>: A avaliação tem como finalidade estabelecer o valor justo dos bens para diversas situações, como venda, doação, permuta ou desincorporação. Isso garante que a administração pública obtenha um retorno adequado e que as transações sejam realizadas de maneira transparente.</a:t>
            </a:r>
          </a:p>
          <a:p>
            <a:pPr marL="457200">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Tipos de Bens</a:t>
            </a:r>
            <a:r>
              <a:rPr lang="pt-BR" kern="100" dirty="0">
                <a:effectLst/>
                <a:latin typeface="Rawline regular "/>
                <a:ea typeface="Aptos" panose="020B0004020202020204" pitchFamily="34" charset="0"/>
                <a:cs typeface="Times New Roman" panose="02020603050405020304" pitchFamily="18" charset="0"/>
              </a:rPr>
              <a:t>: A avaliação pode envolver diferentes tipos de bens, incluindo imóveis, veículos, equipamentos e outros ativos. Cada tipo de bem pode exigir métodos e critérios específicos para sua avaliação.</a:t>
            </a:r>
          </a:p>
          <a:p>
            <a:pPr marL="457200">
              <a:lnSpc>
                <a:spcPct val="115000"/>
              </a:lnSpc>
              <a:spcAft>
                <a:spcPts val="800"/>
              </a:spcAft>
            </a:pPr>
            <a:r>
              <a:rPr lang="pt-BR" sz="1300" b="1" kern="100" dirty="0">
                <a:effectLst/>
                <a:latin typeface="Rawline regular "/>
                <a:ea typeface="Aptos" panose="020B0004020202020204" pitchFamily="34" charset="0"/>
                <a:cs typeface="Times New Roman" panose="02020603050405020304" pitchFamily="18" charset="0"/>
              </a:rPr>
              <a:t>Métodos de Avaliação</a:t>
            </a:r>
            <a:r>
              <a:rPr lang="pt-BR" sz="1300"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300" b="1" kern="100" dirty="0">
                <a:effectLst/>
                <a:latin typeface="Rawline regular "/>
                <a:ea typeface="Aptos" panose="020B0004020202020204" pitchFamily="34" charset="0"/>
                <a:cs typeface="Times New Roman" panose="02020603050405020304" pitchFamily="18" charset="0"/>
              </a:rPr>
              <a:t>Método Comparativo</a:t>
            </a:r>
            <a:r>
              <a:rPr lang="pt-BR" sz="1300" kern="100" dirty="0">
                <a:effectLst/>
                <a:latin typeface="Rawline regular "/>
                <a:ea typeface="Aptos" panose="020B0004020202020204" pitchFamily="34" charset="0"/>
                <a:cs typeface="Times New Roman" panose="02020603050405020304" pitchFamily="18" charset="0"/>
              </a:rPr>
              <a:t>: Compara o bem a ser avaliado com outros bens semelhantes que foram vendidos recentemente.</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300" b="1" kern="100" dirty="0">
                <a:effectLst/>
                <a:latin typeface="Rawline regular "/>
                <a:ea typeface="Aptos" panose="020B0004020202020204" pitchFamily="34" charset="0"/>
                <a:cs typeface="Times New Roman" panose="02020603050405020304" pitchFamily="18" charset="0"/>
              </a:rPr>
              <a:t>Método de Custo</a:t>
            </a:r>
            <a:r>
              <a:rPr lang="pt-BR" sz="1300" kern="100" dirty="0">
                <a:effectLst/>
                <a:latin typeface="Rawline regular "/>
                <a:ea typeface="Aptos" panose="020B0004020202020204" pitchFamily="34" charset="0"/>
                <a:cs typeface="Times New Roman" panose="02020603050405020304" pitchFamily="18" charset="0"/>
              </a:rPr>
              <a:t>: Considera o custo de reposição ou de construção do bem, descontando a depreciação.</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300" b="1" kern="100" dirty="0">
                <a:effectLst/>
                <a:latin typeface="Rawline regular "/>
                <a:ea typeface="Aptos" panose="020B0004020202020204" pitchFamily="34" charset="0"/>
                <a:cs typeface="Times New Roman" panose="02020603050405020304" pitchFamily="18" charset="0"/>
              </a:rPr>
              <a:t>Método de Renda</a:t>
            </a:r>
            <a:r>
              <a:rPr lang="pt-BR" sz="1300" kern="100" dirty="0">
                <a:effectLst/>
                <a:latin typeface="Rawline regular "/>
                <a:ea typeface="Aptos" panose="020B0004020202020204" pitchFamily="34" charset="0"/>
                <a:cs typeface="Times New Roman" panose="02020603050405020304" pitchFamily="18" charset="0"/>
              </a:rPr>
              <a:t>: Avalia o potencial de geração de renda do bem, sendo mais comum para imóveis alugados ou com atividade comercial.</a:t>
            </a:r>
            <a:endParaRPr lang="pt-BR" dirty="0">
              <a:latin typeface="Rawline regular "/>
            </a:endParaRPr>
          </a:p>
        </p:txBody>
      </p:sp>
    </p:spTree>
    <p:extLst>
      <p:ext uri="{BB962C8B-B14F-4D97-AF65-F5344CB8AC3E}">
        <p14:creationId xmlns:p14="http://schemas.microsoft.com/office/powerpoint/2010/main" val="3762522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3 </a:t>
            </a:r>
            <a:r>
              <a:rPr lang="pt-BR" sz="1800" b="1" dirty="0">
                <a:effectLst/>
                <a:latin typeface="Rawline regular "/>
                <a:ea typeface="Aptos" panose="020B0004020202020204" pitchFamily="34" charset="0"/>
                <a:cs typeface="Times New Roman" panose="02020603050405020304" pitchFamily="18" charset="0"/>
              </a:rPr>
              <a:t>Avaliação dos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6" name="CaixaDeTexto 5">
            <a:extLst>
              <a:ext uri="{FF2B5EF4-FFF2-40B4-BE49-F238E27FC236}">
                <a16:creationId xmlns:a16="http://schemas.microsoft.com/office/drawing/2014/main" id="{B248BFF3-8D62-5564-7029-46D50516D2B3}"/>
              </a:ext>
            </a:extLst>
          </p:cNvPr>
          <p:cNvSpPr txBox="1"/>
          <p:nvPr/>
        </p:nvSpPr>
        <p:spPr>
          <a:xfrm>
            <a:off x="48390" y="670353"/>
            <a:ext cx="8841220" cy="3583289"/>
          </a:xfrm>
          <a:prstGeom prst="rect">
            <a:avLst/>
          </a:prstGeom>
          <a:noFill/>
        </p:spPr>
        <p:txBody>
          <a:bodyPr wrap="square">
            <a:spAutoFit/>
          </a:bodyPr>
          <a:lstStyle/>
          <a:p>
            <a:pPr marL="457200">
              <a:lnSpc>
                <a:spcPct val="150000"/>
              </a:lnSpc>
              <a:spcAft>
                <a:spcPts val="800"/>
              </a:spcAft>
            </a:pPr>
            <a:r>
              <a:rPr lang="pt-BR" sz="1600" b="1" kern="100" dirty="0">
                <a:effectLst/>
                <a:latin typeface="Rawline regular "/>
                <a:ea typeface="Aptos" panose="020B0004020202020204" pitchFamily="34" charset="0"/>
                <a:cs typeface="Times New Roman" panose="02020603050405020304" pitchFamily="18" charset="0"/>
              </a:rPr>
              <a:t>Procedimentos</a:t>
            </a:r>
            <a:r>
              <a:rPr lang="pt-BR" sz="1600" kern="100" dirty="0">
                <a:effectLst/>
                <a:latin typeface="Rawline regular "/>
                <a:ea typeface="Aptos" panose="020B0004020202020204" pitchFamily="34" charset="0"/>
                <a:cs typeface="Times New Roman" panose="02020603050405020304" pitchFamily="18" charset="0"/>
              </a:rPr>
              <a:t>: A avaliação deve ser feita por profissionais qualificados, geralmente peritos ou avaliadores credenciados. O processo envolve a coleta de dados, análise das condições do bem e a aplicação do método escolhido.</a:t>
            </a:r>
          </a:p>
          <a:p>
            <a:pPr marL="457200">
              <a:lnSpc>
                <a:spcPct val="150000"/>
              </a:lnSpc>
              <a:spcAft>
                <a:spcPts val="800"/>
              </a:spcAft>
            </a:pPr>
            <a:r>
              <a:rPr lang="pt-BR" sz="1600" b="1" kern="100" dirty="0">
                <a:effectLst/>
                <a:latin typeface="Rawline regular "/>
                <a:ea typeface="Aptos" panose="020B0004020202020204" pitchFamily="34" charset="0"/>
                <a:cs typeface="Times New Roman" panose="02020603050405020304" pitchFamily="18" charset="0"/>
              </a:rPr>
              <a:t>Legislação</a:t>
            </a:r>
            <a:r>
              <a:rPr lang="pt-BR" sz="1600" kern="100" dirty="0">
                <a:effectLst/>
                <a:latin typeface="Rawline regular "/>
                <a:ea typeface="Aptos" panose="020B0004020202020204" pitchFamily="34" charset="0"/>
                <a:cs typeface="Times New Roman" panose="02020603050405020304" pitchFamily="18" charset="0"/>
              </a:rPr>
              <a:t>: A avaliação de bens no setor público deve seguir normas e diretrizes estabelecidas por legislações específicas, como a Lei de Licitações (</a:t>
            </a:r>
            <a:r>
              <a:rPr lang="pt-BR" sz="1600" kern="100" dirty="0">
                <a:effectLst/>
                <a:latin typeface="Rawline regular "/>
                <a:ea typeface="Aptos" panose="020B0004020202020204" pitchFamily="34" charset="0"/>
                <a:cs typeface="Times New Roman" panose="02020603050405020304" pitchFamily="18" charset="0"/>
                <a:hlinkClick r:id="rId4"/>
              </a:rPr>
              <a:t>14.133/2021</a:t>
            </a:r>
            <a:r>
              <a:rPr lang="pt-BR" sz="1600" kern="100" dirty="0">
                <a:effectLst/>
                <a:latin typeface="Rawline regular "/>
                <a:ea typeface="Aptos" panose="020B0004020202020204" pitchFamily="34" charset="0"/>
                <a:cs typeface="Times New Roman" panose="02020603050405020304" pitchFamily="18" charset="0"/>
              </a:rPr>
              <a:t>), que garante a regularidade e a conformidade dos procedimentos.</a:t>
            </a:r>
          </a:p>
          <a:p>
            <a:pPr marL="457200">
              <a:lnSpc>
                <a:spcPct val="150000"/>
              </a:lnSpc>
              <a:spcAft>
                <a:spcPts val="800"/>
              </a:spcAft>
            </a:pPr>
            <a:r>
              <a:rPr lang="pt-BR" sz="1600" b="1" kern="100" dirty="0">
                <a:effectLst/>
                <a:latin typeface="Rawline regular "/>
                <a:ea typeface="Aptos" panose="020B0004020202020204" pitchFamily="34" charset="0"/>
                <a:cs typeface="Times New Roman" panose="02020603050405020304" pitchFamily="18" charset="0"/>
              </a:rPr>
              <a:t>Transparência e Controle</a:t>
            </a:r>
            <a:r>
              <a:rPr lang="pt-BR" sz="1600" kern="100" dirty="0">
                <a:effectLst/>
                <a:latin typeface="Rawline regular "/>
                <a:ea typeface="Aptos" panose="020B0004020202020204" pitchFamily="34" charset="0"/>
                <a:cs typeface="Times New Roman" panose="02020603050405020304" pitchFamily="18" charset="0"/>
              </a:rPr>
              <a:t>: Os resultados das avaliações devem ser documentados e divulgados, garantindo que a sociedade tenha acesso às informações sobre o patrimônio público. Isso contribui para a prestação de contas (</a:t>
            </a:r>
            <a:r>
              <a:rPr lang="pt-BR" sz="1600" kern="100" dirty="0" err="1">
                <a:effectLst/>
                <a:latin typeface="Rawline regular "/>
                <a:ea typeface="Aptos" panose="020B0004020202020204" pitchFamily="34" charset="0"/>
                <a:cs typeface="Times New Roman" panose="02020603050405020304" pitchFamily="18" charset="0"/>
              </a:rPr>
              <a:t>accountability</a:t>
            </a:r>
            <a:r>
              <a:rPr lang="pt-BR" sz="1600" kern="100" dirty="0">
                <a:effectLst/>
                <a:latin typeface="Rawline regular "/>
                <a:ea typeface="Aptos" panose="020B0004020202020204" pitchFamily="34" charset="0"/>
                <a:cs typeface="Times New Roman" panose="02020603050405020304" pitchFamily="18" charset="0"/>
              </a:rPr>
              <a:t>) e a fiscalização.</a:t>
            </a:r>
            <a:endParaRPr lang="pt-BR" sz="1600" dirty="0">
              <a:latin typeface="Rawline regular "/>
            </a:endParaRPr>
          </a:p>
        </p:txBody>
      </p:sp>
    </p:spTree>
    <p:extLst>
      <p:ext uri="{BB962C8B-B14F-4D97-AF65-F5344CB8AC3E}">
        <p14:creationId xmlns:p14="http://schemas.microsoft.com/office/powerpoint/2010/main" val="10450968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3 </a:t>
            </a:r>
            <a:r>
              <a:rPr lang="pt-BR" sz="1800" b="1" dirty="0">
                <a:effectLst/>
                <a:latin typeface="Rawline regular "/>
                <a:ea typeface="Aptos" panose="020B0004020202020204" pitchFamily="34" charset="0"/>
                <a:cs typeface="Times New Roman" panose="02020603050405020304" pitchFamily="18" charset="0"/>
              </a:rPr>
              <a:t>Avaliação dos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6" name="CaixaDeTexto 5">
            <a:extLst>
              <a:ext uri="{FF2B5EF4-FFF2-40B4-BE49-F238E27FC236}">
                <a16:creationId xmlns:a16="http://schemas.microsoft.com/office/drawing/2014/main" id="{B248BFF3-8D62-5564-7029-46D50516D2B3}"/>
              </a:ext>
            </a:extLst>
          </p:cNvPr>
          <p:cNvSpPr txBox="1"/>
          <p:nvPr/>
        </p:nvSpPr>
        <p:spPr>
          <a:xfrm>
            <a:off x="209760" y="711951"/>
            <a:ext cx="8181204" cy="3416320"/>
          </a:xfrm>
          <a:prstGeom prst="rect">
            <a:avLst/>
          </a:prstGeom>
          <a:noFill/>
        </p:spPr>
        <p:txBody>
          <a:bodyPr wrap="square">
            <a:spAutoFit/>
          </a:bodyPr>
          <a:lstStyle/>
          <a:p>
            <a:pPr>
              <a:spcAft>
                <a:spcPts val="800"/>
              </a:spcAft>
            </a:pPr>
            <a:r>
              <a:rPr lang="pt-BR" sz="1600" b="1" kern="100" dirty="0">
                <a:effectLst/>
                <a:latin typeface="Rawline regular "/>
                <a:ea typeface="Aptos" panose="020B0004020202020204" pitchFamily="34" charset="0"/>
                <a:cs typeface="Times New Roman" panose="02020603050405020304" pitchFamily="18" charset="0"/>
              </a:rPr>
              <a:t>A avaliação assegura a correta mensuração dos valores patrimoniais.</a:t>
            </a:r>
          </a:p>
          <a:p>
            <a:pPr>
              <a:spcAft>
                <a:spcPts val="800"/>
              </a:spcAft>
            </a:pPr>
            <a:r>
              <a:rPr lang="pt-BR" sz="1600" b="1" kern="100" dirty="0">
                <a:effectLst/>
                <a:latin typeface="Rawline regular "/>
                <a:ea typeface="Aptos" panose="020B0004020202020204" pitchFamily="34" charset="0"/>
                <a:cs typeface="Times New Roman" panose="02020603050405020304" pitchFamily="18" charset="0"/>
              </a:rPr>
              <a:t>- Métodos de Reavaliação e Avaliação: </a:t>
            </a:r>
            <a:r>
              <a:rPr lang="pt-BR" sz="1600" kern="100" dirty="0">
                <a:effectLst/>
                <a:latin typeface="Rawline regular "/>
                <a:ea typeface="Aptos" panose="020B0004020202020204" pitchFamily="34" charset="0"/>
                <a:cs typeface="Times New Roman" panose="02020603050405020304" pitchFamily="18" charset="0"/>
              </a:rPr>
              <a:t>Procedimentos para atualizar o valor dos bens.</a:t>
            </a:r>
          </a:p>
          <a:p>
            <a:pPr>
              <a:spcAft>
                <a:spcPts val="800"/>
              </a:spcAft>
            </a:pPr>
            <a:r>
              <a:rPr lang="pt-BR" sz="1600" b="1" kern="100" dirty="0">
                <a:effectLst/>
                <a:latin typeface="Rawline regular "/>
                <a:ea typeface="Aptos" panose="020B0004020202020204" pitchFamily="34" charset="0"/>
                <a:cs typeface="Times New Roman" panose="02020603050405020304" pitchFamily="18" charset="0"/>
              </a:rPr>
              <a:t>- Reavaliação e Valor Recuperável: </a:t>
            </a:r>
            <a:r>
              <a:rPr lang="pt-BR" sz="1600" kern="100" dirty="0">
                <a:effectLst/>
                <a:latin typeface="Rawline regular "/>
                <a:ea typeface="Aptos" panose="020B0004020202020204" pitchFamily="34" charset="0"/>
                <a:cs typeface="Times New Roman" panose="02020603050405020304" pitchFamily="18" charset="0"/>
              </a:rPr>
              <a:t>Ajuste do valor conforme a utilização e estado do bem.</a:t>
            </a:r>
          </a:p>
          <a:p>
            <a:pPr>
              <a:spcAft>
                <a:spcPts val="800"/>
              </a:spcAft>
            </a:pPr>
            <a:r>
              <a:rPr lang="pt-BR" sz="1600" b="1" kern="100" dirty="0">
                <a:effectLst/>
                <a:latin typeface="Rawline regular "/>
                <a:ea typeface="Aptos" panose="020B0004020202020204" pitchFamily="34" charset="0"/>
                <a:cs typeface="Times New Roman" panose="02020603050405020304" pitchFamily="18" charset="0"/>
              </a:rPr>
              <a:t>- </a:t>
            </a:r>
            <a:r>
              <a:rPr lang="pt-BR" sz="1600" b="1" kern="100" dirty="0" err="1">
                <a:effectLst/>
                <a:latin typeface="Rawline regular "/>
                <a:ea typeface="Aptos" panose="020B0004020202020204" pitchFamily="34" charset="0"/>
                <a:cs typeface="Times New Roman" panose="02020603050405020304" pitchFamily="18" charset="0"/>
              </a:rPr>
              <a:t>Impairment</a:t>
            </a:r>
            <a:r>
              <a:rPr lang="pt-BR" sz="1600" b="1" kern="100" dirty="0">
                <a:effectLst/>
                <a:latin typeface="Rawline regular "/>
                <a:ea typeface="Aptos" panose="020B0004020202020204" pitchFamily="34" charset="0"/>
                <a:cs typeface="Times New Roman" panose="02020603050405020304" pitchFamily="18" charset="0"/>
              </a:rPr>
              <a:t> (deterioração) e Reversão: </a:t>
            </a:r>
            <a:r>
              <a:rPr lang="pt-BR" sz="1600" kern="100" dirty="0">
                <a:effectLst/>
                <a:latin typeface="Rawline regular "/>
                <a:ea typeface="Aptos" panose="020B0004020202020204" pitchFamily="34" charset="0"/>
                <a:cs typeface="Times New Roman" panose="02020603050405020304" pitchFamily="18" charset="0"/>
              </a:rPr>
              <a:t>Ajustes contábeis para refletir a capacidade de recuperação do valor.</a:t>
            </a:r>
          </a:p>
          <a:p>
            <a:pPr>
              <a:spcAft>
                <a:spcPts val="800"/>
              </a:spcAft>
            </a:pPr>
            <a:r>
              <a:rPr lang="pt-BR" sz="1600" b="1" kern="100" dirty="0">
                <a:effectLst/>
                <a:latin typeface="Rawline regular "/>
                <a:ea typeface="Aptos" panose="020B0004020202020204" pitchFamily="34" charset="0"/>
                <a:cs typeface="Times New Roman" panose="02020603050405020304" pitchFamily="18" charset="0"/>
              </a:rPr>
              <a:t>- Definição e Fatores Excludentes: </a:t>
            </a:r>
            <a:r>
              <a:rPr lang="pt-BR" sz="1600" kern="100" dirty="0">
                <a:effectLst/>
                <a:latin typeface="Rawline regular "/>
                <a:ea typeface="Aptos" panose="020B0004020202020204" pitchFamily="34" charset="0"/>
                <a:cs typeface="Times New Roman" panose="02020603050405020304" pitchFamily="18" charset="0"/>
              </a:rPr>
              <a:t>Determinação do que constitui um bem permanente e exceções.</a:t>
            </a:r>
          </a:p>
          <a:p>
            <a:pPr>
              <a:spcAft>
                <a:spcPts val="800"/>
              </a:spcAft>
            </a:pPr>
            <a:r>
              <a:rPr lang="pt-BR" sz="1600" b="1" kern="100" dirty="0">
                <a:effectLst/>
                <a:latin typeface="Rawline regular "/>
                <a:ea typeface="Aptos" panose="020B0004020202020204" pitchFamily="34" charset="0"/>
                <a:cs typeface="Times New Roman" panose="02020603050405020304" pitchFamily="18" charset="0"/>
              </a:rPr>
              <a:t>- Recebimento e Número de Tombamento: </a:t>
            </a:r>
            <a:r>
              <a:rPr lang="pt-BR" sz="1600" kern="100" dirty="0">
                <a:effectLst/>
                <a:latin typeface="Rawline regular "/>
                <a:ea typeface="Aptos" panose="020B0004020202020204" pitchFamily="34" charset="0"/>
                <a:cs typeface="Times New Roman" panose="02020603050405020304" pitchFamily="18" charset="0"/>
              </a:rPr>
              <a:t>Procedimentos para registro de novos bens.</a:t>
            </a:r>
          </a:p>
          <a:p>
            <a:pPr>
              <a:spcAft>
                <a:spcPts val="800"/>
              </a:spcAft>
            </a:pPr>
            <a:r>
              <a:rPr lang="pt-BR" sz="1200" b="1" kern="100" dirty="0">
                <a:latin typeface="Rawline regular "/>
                <a:cs typeface="Times New Roman" panose="02020603050405020304" pitchFamily="18" charset="0"/>
              </a:rPr>
              <a:t>Nota: </a:t>
            </a:r>
            <a:r>
              <a:rPr lang="pt-BR" sz="1200" kern="100" dirty="0">
                <a:effectLst/>
                <a:latin typeface="Rawline regular "/>
                <a:ea typeface="Aptos" panose="020B0004020202020204" pitchFamily="34" charset="0"/>
                <a:cs typeface="Times New Roman" panose="02020603050405020304" pitchFamily="18" charset="0"/>
              </a:rPr>
              <a:t>Esses métodos e conceitos são cruciais para a gestão eficiente do patrimônio público, garantindo que os bens sejam avaliados e geridos de maneira adequada, refletindo seu valor real e contribuindo para a responsabilidade fiscal e a transparência na administração pública. A aplicação rigorosa dessas práticas ajuda a prevenir perdas patrimoniais e a otimizar o uso dos recursos públicos.</a:t>
            </a:r>
            <a:endParaRPr lang="pt-BR" sz="1600" dirty="0">
              <a:latin typeface="Rawline regular "/>
            </a:endParaRPr>
          </a:p>
        </p:txBody>
      </p:sp>
    </p:spTree>
    <p:extLst>
      <p:ext uri="{BB962C8B-B14F-4D97-AF65-F5344CB8AC3E}">
        <p14:creationId xmlns:p14="http://schemas.microsoft.com/office/powerpoint/2010/main" val="11159276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10758"/>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3 </a:t>
            </a:r>
            <a:r>
              <a:rPr lang="pt-BR" sz="1800" b="1" dirty="0">
                <a:effectLst/>
                <a:latin typeface="Rawline regular "/>
                <a:ea typeface="Aptos" panose="020B0004020202020204" pitchFamily="34" charset="0"/>
                <a:cs typeface="Times New Roman" panose="02020603050405020304" pitchFamily="18" charset="0"/>
              </a:rPr>
              <a:t>Avaliação dos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6" name="CaixaDeTexto 5">
            <a:extLst>
              <a:ext uri="{FF2B5EF4-FFF2-40B4-BE49-F238E27FC236}">
                <a16:creationId xmlns:a16="http://schemas.microsoft.com/office/drawing/2014/main" id="{B248BFF3-8D62-5564-7029-46D50516D2B3}"/>
              </a:ext>
            </a:extLst>
          </p:cNvPr>
          <p:cNvSpPr txBox="1"/>
          <p:nvPr/>
        </p:nvSpPr>
        <p:spPr>
          <a:xfrm>
            <a:off x="231276" y="690435"/>
            <a:ext cx="8105900" cy="3547190"/>
          </a:xfrm>
          <a:prstGeom prst="rect">
            <a:avLst/>
          </a:prstGeom>
          <a:noFill/>
        </p:spPr>
        <p:txBody>
          <a:bodyPr wrap="square">
            <a:spAutoFit/>
          </a:bodyPr>
          <a:lstStyle/>
          <a:p>
            <a:pPr marL="342900" indent="-342900">
              <a:lnSpc>
                <a:spcPct val="115000"/>
              </a:lnSpc>
              <a:spcAft>
                <a:spcPts val="800"/>
              </a:spcAft>
              <a:buAutoNum type="alphaLcParenR"/>
            </a:pPr>
            <a:r>
              <a:rPr lang="pt-BR" sz="1800" b="1" kern="100" dirty="0">
                <a:effectLst/>
                <a:latin typeface="Rawline regular "/>
                <a:ea typeface="Aptos" panose="020B0004020202020204" pitchFamily="34" charset="0"/>
                <a:cs typeface="Times New Roman" panose="02020603050405020304" pitchFamily="18" charset="0"/>
              </a:rPr>
              <a:t>Método de reavaliação e avaliação</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Avaliação</a:t>
            </a:r>
            <a:r>
              <a:rPr lang="pt-BR" kern="100" dirty="0">
                <a:effectLst/>
                <a:latin typeface="Rawline regular "/>
                <a:ea typeface="Aptos" panose="020B0004020202020204" pitchFamily="34" charset="0"/>
                <a:cs typeface="Times New Roman" panose="02020603050405020304" pitchFamily="18" charset="0"/>
              </a:rPr>
              <a:t>: Refere-se à </a:t>
            </a:r>
            <a:r>
              <a:rPr lang="pt-BR" b="1" u="sng" kern="100" dirty="0">
                <a:effectLst/>
                <a:latin typeface="Rawline regular "/>
                <a:ea typeface="Aptos" panose="020B0004020202020204" pitchFamily="34" charset="0"/>
                <a:cs typeface="Times New Roman" panose="02020603050405020304" pitchFamily="18" charset="0"/>
              </a:rPr>
              <a:t>determinação</a:t>
            </a:r>
            <a:r>
              <a:rPr lang="pt-BR" kern="100" dirty="0">
                <a:effectLst/>
                <a:latin typeface="Rawline regular "/>
                <a:ea typeface="Aptos" panose="020B0004020202020204" pitchFamily="34" charset="0"/>
                <a:cs typeface="Times New Roman" panose="02020603050405020304" pitchFamily="18" charset="0"/>
              </a:rPr>
              <a:t> do valor dos bens públicos em um dado momento. Pode incluir métodos como o comparativo, de custo ou de renda, dependendo do tipo de bem e da finalidade da avaliação.</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Reavaliação</a:t>
            </a:r>
            <a:r>
              <a:rPr lang="pt-BR" kern="100" dirty="0">
                <a:effectLst/>
                <a:latin typeface="Rawline regular "/>
                <a:ea typeface="Aptos" panose="020B0004020202020204" pitchFamily="34" charset="0"/>
                <a:cs typeface="Times New Roman" panose="02020603050405020304" pitchFamily="18" charset="0"/>
              </a:rPr>
              <a:t>: É o processo de </a:t>
            </a:r>
            <a:r>
              <a:rPr lang="pt-BR" b="1" u="sng" kern="100" dirty="0">
                <a:effectLst/>
                <a:latin typeface="Rawline regular "/>
                <a:ea typeface="Aptos" panose="020B0004020202020204" pitchFamily="34" charset="0"/>
                <a:cs typeface="Times New Roman" panose="02020603050405020304" pitchFamily="18" charset="0"/>
              </a:rPr>
              <a:t>atualizar</a:t>
            </a:r>
            <a:r>
              <a:rPr lang="pt-BR" kern="100" dirty="0">
                <a:effectLst/>
                <a:latin typeface="Rawline regular "/>
                <a:ea typeface="Aptos" panose="020B0004020202020204" pitchFamily="34" charset="0"/>
                <a:cs typeface="Times New Roman" panose="02020603050405020304" pitchFamily="18" charset="0"/>
              </a:rPr>
              <a:t> o valor de um bem já avaliado, considerando mudanças nas condições de mercado, estado de conservação ou inovações tecnológicas. A reavaliação é importante para refletir com precisão o valor real do patrimônio.</a:t>
            </a:r>
          </a:p>
          <a:p>
            <a:pPr>
              <a:lnSpc>
                <a:spcPct val="115000"/>
              </a:lnSpc>
              <a:spcAft>
                <a:spcPts val="800"/>
              </a:spcAft>
            </a:pPr>
            <a:r>
              <a:rPr lang="pt-BR" b="1" dirty="0"/>
              <a:t>📌</a:t>
            </a:r>
            <a:r>
              <a:rPr lang="pt-BR" sz="1300" b="1" kern="100" dirty="0">
                <a:effectLst/>
                <a:latin typeface="Rawline regular "/>
                <a:ea typeface="Aptos" panose="020B0004020202020204" pitchFamily="34" charset="0"/>
                <a:cs typeface="Times New Roman" panose="02020603050405020304" pitchFamily="18" charset="0"/>
              </a:rPr>
              <a:t>Exemplos:</a:t>
            </a:r>
          </a:p>
          <a:p>
            <a:pPr>
              <a:lnSpc>
                <a:spcPct val="115000"/>
              </a:lnSpc>
              <a:spcAft>
                <a:spcPts val="800"/>
              </a:spcAft>
            </a:pPr>
            <a:r>
              <a:rPr lang="pt-BR" sz="1300" b="1" kern="100" dirty="0">
                <a:effectLst/>
                <a:latin typeface="Rawline regular "/>
                <a:ea typeface="Aptos" panose="020B0004020202020204" pitchFamily="34" charset="0"/>
                <a:cs typeface="Times New Roman" panose="02020603050405020304" pitchFamily="18" charset="0"/>
              </a:rPr>
              <a:t>Avaliação</a:t>
            </a:r>
            <a:r>
              <a:rPr lang="pt-BR" sz="1300" kern="100" dirty="0">
                <a:effectLst/>
                <a:latin typeface="Rawline regular "/>
                <a:ea typeface="Aptos" panose="020B0004020202020204" pitchFamily="34" charset="0"/>
                <a:cs typeface="Times New Roman" panose="02020603050405020304" pitchFamily="18" charset="0"/>
              </a:rPr>
              <a:t>: Um município possui um prédio público avaliado em R$ 1.000.000,00. Para a venda, a prefeitura contrata um avaliador que </a:t>
            </a:r>
            <a:r>
              <a:rPr lang="pt-BR" sz="1300" b="1" u="sng" kern="100" dirty="0">
                <a:effectLst/>
                <a:latin typeface="Rawline regular "/>
                <a:ea typeface="Aptos" panose="020B0004020202020204" pitchFamily="34" charset="0"/>
                <a:cs typeface="Times New Roman" panose="02020603050405020304" pitchFamily="18" charset="0"/>
              </a:rPr>
              <a:t>determina</a:t>
            </a:r>
            <a:r>
              <a:rPr lang="pt-BR" sz="1300" kern="100" dirty="0">
                <a:effectLst/>
                <a:latin typeface="Rawline regular "/>
                <a:ea typeface="Aptos" panose="020B0004020202020204" pitchFamily="34" charset="0"/>
                <a:cs typeface="Times New Roman" panose="02020603050405020304" pitchFamily="18" charset="0"/>
              </a:rPr>
              <a:t> que, devido ao mercado imobiliário aquecido, o valor atual é de R$ 1.200.000,00.</a:t>
            </a:r>
          </a:p>
          <a:p>
            <a:pPr lvl="0">
              <a:lnSpc>
                <a:spcPct val="115000"/>
              </a:lnSpc>
              <a:spcAft>
                <a:spcPts val="800"/>
              </a:spcAft>
              <a:buSzPts val="1000"/>
              <a:tabLst>
                <a:tab pos="457200" algn="l"/>
              </a:tabLst>
            </a:pPr>
            <a:r>
              <a:rPr lang="pt-BR" sz="1300" b="1" kern="100" dirty="0">
                <a:effectLst/>
                <a:latin typeface="Rawline regular "/>
                <a:ea typeface="Aptos" panose="020B0004020202020204" pitchFamily="34" charset="0"/>
                <a:cs typeface="Times New Roman" panose="02020603050405020304" pitchFamily="18" charset="0"/>
              </a:rPr>
              <a:t>Reavaliação</a:t>
            </a:r>
            <a:r>
              <a:rPr lang="pt-BR" sz="1300" kern="100" dirty="0">
                <a:effectLst/>
                <a:latin typeface="Rawline regular "/>
                <a:ea typeface="Aptos" panose="020B0004020202020204" pitchFamily="34" charset="0"/>
                <a:cs typeface="Times New Roman" panose="02020603050405020304" pitchFamily="18" charset="0"/>
              </a:rPr>
              <a:t>: Após cinco anos, o mesmo prédio é </a:t>
            </a:r>
            <a:r>
              <a:rPr lang="pt-BR" sz="1300" b="1" u="sng" kern="100" dirty="0">
                <a:effectLst/>
                <a:latin typeface="Rawline regular "/>
                <a:ea typeface="Aptos" panose="020B0004020202020204" pitchFamily="34" charset="0"/>
                <a:cs typeface="Times New Roman" panose="02020603050405020304" pitchFamily="18" charset="0"/>
              </a:rPr>
              <a:t>reavaliado</a:t>
            </a:r>
            <a:r>
              <a:rPr lang="pt-BR" sz="1300" kern="100" dirty="0">
                <a:effectLst/>
                <a:latin typeface="Rawline regular "/>
                <a:ea typeface="Aptos" panose="020B0004020202020204" pitchFamily="34" charset="0"/>
                <a:cs typeface="Times New Roman" panose="02020603050405020304" pitchFamily="18" charset="0"/>
              </a:rPr>
              <a:t> e o avaliador conclui que, devido a degradação e a nova legislação que restringe construções na área, o valor agora é R$ 800.000,00.</a:t>
            </a:r>
            <a:endParaRPr lang="pt-BR" sz="1300" dirty="0">
              <a:latin typeface="Rawline regular "/>
            </a:endParaRPr>
          </a:p>
        </p:txBody>
      </p:sp>
    </p:spTree>
    <p:extLst>
      <p:ext uri="{BB962C8B-B14F-4D97-AF65-F5344CB8AC3E}">
        <p14:creationId xmlns:p14="http://schemas.microsoft.com/office/powerpoint/2010/main" val="9013881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3 </a:t>
            </a:r>
            <a:r>
              <a:rPr lang="pt-BR" sz="1800" b="1" dirty="0">
                <a:effectLst/>
                <a:latin typeface="Rawline regular "/>
                <a:ea typeface="Aptos" panose="020B0004020202020204" pitchFamily="34" charset="0"/>
                <a:cs typeface="Times New Roman" panose="02020603050405020304" pitchFamily="18" charset="0"/>
              </a:rPr>
              <a:t>Avaliação dos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18A3F14F-BEF3-AAB4-637D-7FA67EBCD834}"/>
              </a:ext>
            </a:extLst>
          </p:cNvPr>
          <p:cNvSpPr txBox="1"/>
          <p:nvPr/>
        </p:nvSpPr>
        <p:spPr>
          <a:xfrm>
            <a:off x="231276" y="658161"/>
            <a:ext cx="8331812" cy="3558282"/>
          </a:xfrm>
          <a:prstGeom prst="rect">
            <a:avLst/>
          </a:prstGeom>
          <a:noFill/>
        </p:spPr>
        <p:txBody>
          <a:bodyPr wrap="square">
            <a:spAutoFit/>
          </a:bodyPr>
          <a:lstStyle/>
          <a:p>
            <a:r>
              <a:rPr lang="pt-BR" sz="1800" b="1" kern="100" dirty="0">
                <a:effectLst/>
                <a:latin typeface="Rawline regular "/>
                <a:ea typeface="Aptos" panose="020B0004020202020204" pitchFamily="34" charset="0"/>
                <a:cs typeface="Times New Roman" panose="02020603050405020304" pitchFamily="18" charset="0"/>
              </a:rPr>
              <a:t>b) Reavaliação</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A reavaliação</a:t>
            </a:r>
            <a:r>
              <a:rPr lang="pt-BR" kern="100" dirty="0">
                <a:effectLst/>
                <a:latin typeface="Rawline regular "/>
                <a:ea typeface="Aptos" panose="020B0004020202020204" pitchFamily="34" charset="0"/>
                <a:cs typeface="Times New Roman" panose="02020603050405020304" pitchFamily="18" charset="0"/>
              </a:rPr>
              <a:t> deve levar em consideração o valor recuperável, assegurando que os bens não sejam sub ou superavaliados. </a:t>
            </a:r>
            <a:r>
              <a:rPr lang="pt-BR" u="sng" kern="100" dirty="0">
                <a:effectLst/>
                <a:latin typeface="Rawline regular "/>
                <a:ea typeface="Aptos" panose="020B0004020202020204" pitchFamily="34" charset="0"/>
                <a:cs typeface="Times New Roman" panose="02020603050405020304" pitchFamily="18" charset="0"/>
              </a:rPr>
              <a:t>Se o valor recuperável for inferior ao valor contábil, ajustes precisam ser feitos.</a:t>
            </a:r>
          </a:p>
          <a:p>
            <a:pPr>
              <a:lnSpc>
                <a:spcPct val="115000"/>
              </a:lnSpc>
              <a:spcAft>
                <a:spcPts val="800"/>
              </a:spcAft>
              <a:tabLst>
                <a:tab pos="457200" algn="l"/>
              </a:tabLst>
            </a:pPr>
            <a:r>
              <a:rPr lang="pt-BR" sz="1800" b="1" kern="100" dirty="0">
                <a:effectLst/>
                <a:latin typeface="Rawline regular "/>
                <a:ea typeface="Aptos" panose="020B0004020202020204" pitchFamily="34" charset="0"/>
                <a:cs typeface="Times New Roman" panose="02020603050405020304" pitchFamily="18" charset="0"/>
              </a:rPr>
              <a:t>c) Valor recuperável</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O</a:t>
            </a:r>
            <a:r>
              <a:rPr lang="pt-BR" kern="100" dirty="0">
                <a:effectLst/>
                <a:latin typeface="Rawline regular "/>
                <a:ea typeface="Aptos" panose="020B0004020202020204" pitchFamily="34" charset="0"/>
                <a:cs typeface="Times New Roman" panose="02020603050405020304" pitchFamily="18" charset="0"/>
              </a:rPr>
              <a:t> </a:t>
            </a:r>
            <a:r>
              <a:rPr lang="pt-BR" b="1" kern="100" dirty="0">
                <a:effectLst/>
                <a:latin typeface="Rawline regular "/>
                <a:ea typeface="Aptos" panose="020B0004020202020204" pitchFamily="34" charset="0"/>
                <a:cs typeface="Times New Roman" panose="02020603050405020304" pitchFamily="18" charset="0"/>
              </a:rPr>
              <a:t>valor recuperável</a:t>
            </a:r>
            <a:r>
              <a:rPr lang="pt-BR" kern="100" dirty="0">
                <a:effectLst/>
                <a:latin typeface="Rawline regular "/>
                <a:ea typeface="Aptos" panose="020B0004020202020204" pitchFamily="34" charset="0"/>
                <a:cs typeface="Times New Roman" panose="02020603050405020304" pitchFamily="18" charset="0"/>
              </a:rPr>
              <a:t> de um bem é o maior valor entre o seu valor de mercado e seu valor em uso, ou seja, quanto se pode obter pela sua venda ou quanto ele gera de benefícios futuros.</a:t>
            </a:r>
          </a:p>
          <a:p>
            <a:pPr marL="457200" lvl="1">
              <a:lnSpc>
                <a:spcPct val="115000"/>
              </a:lnSpc>
              <a:spcAft>
                <a:spcPts val="800"/>
              </a:spcAft>
              <a:buSzPts val="1000"/>
              <a:tabLst>
                <a:tab pos="914400" algn="l"/>
              </a:tabLst>
            </a:pPr>
            <a:r>
              <a:rPr lang="pt-BR" b="1" dirty="0"/>
              <a:t>📌</a:t>
            </a:r>
            <a:r>
              <a:rPr lang="pt-BR" sz="1300" b="1" kern="100" dirty="0">
                <a:effectLst/>
                <a:latin typeface="Rawline regular "/>
                <a:ea typeface="Aptos" panose="020B0004020202020204" pitchFamily="34" charset="0"/>
                <a:cs typeface="Times New Roman" panose="02020603050405020304" pitchFamily="18" charset="0"/>
              </a:rPr>
              <a:t>Exemplo:</a:t>
            </a:r>
            <a:endParaRPr lang="pt-BR" sz="1300" kern="100" dirty="0">
              <a:effectLst/>
              <a:latin typeface="Rawline regular "/>
              <a:ea typeface="Aptos" panose="020B0004020202020204" pitchFamily="34" charset="0"/>
              <a:cs typeface="Times New Roman" panose="02020603050405020304" pitchFamily="18" charset="0"/>
            </a:endParaRPr>
          </a:p>
          <a:p>
            <a:pPr lvl="0">
              <a:lnSpc>
                <a:spcPct val="115000"/>
              </a:lnSpc>
              <a:spcAft>
                <a:spcPts val="800"/>
              </a:spcAft>
              <a:buSzPts val="1000"/>
              <a:tabLst>
                <a:tab pos="457200" algn="l"/>
              </a:tabLst>
            </a:pPr>
            <a:r>
              <a:rPr lang="pt-BR" sz="1200" b="1" kern="100" dirty="0">
                <a:effectLst/>
                <a:latin typeface="Rawline regular "/>
                <a:ea typeface="Aptos" panose="020B0004020202020204" pitchFamily="34" charset="0"/>
                <a:cs typeface="Times New Roman" panose="02020603050405020304" pitchFamily="18" charset="0"/>
              </a:rPr>
              <a:t>Valor Recuperável</a:t>
            </a:r>
            <a:r>
              <a:rPr lang="pt-BR" sz="1200" kern="100" dirty="0">
                <a:effectLst/>
                <a:latin typeface="Rawline regular "/>
                <a:ea typeface="Aptos" panose="020B0004020202020204" pitchFamily="34" charset="0"/>
                <a:cs typeface="Times New Roman" panose="02020603050405020304" pitchFamily="18" charset="0"/>
              </a:rPr>
              <a:t>: Um equipamento de informática do setor público foi adquirido por R$ 10.000,00. Após três anos de uso, sua condição foi analisada e o valor de mercado atual é de R$ 2.000,00, mas ele pode ainda gerar R$ 5.000,00 em benefícios através de serviços. O valor recuperável é de R$ 5.000,00, que é maior que o valor de mercado.</a:t>
            </a:r>
          </a:p>
          <a:p>
            <a:pPr lvl="0">
              <a:lnSpc>
                <a:spcPct val="115000"/>
              </a:lnSpc>
              <a:spcAft>
                <a:spcPts val="800"/>
              </a:spcAft>
              <a:buSzPts val="1000"/>
              <a:tabLst>
                <a:tab pos="457200" algn="l"/>
              </a:tabLst>
            </a:pPr>
            <a:r>
              <a:rPr lang="pt-BR" sz="1200" b="1" u="sng" kern="100" dirty="0">
                <a:effectLst/>
                <a:latin typeface="Rawline regular "/>
                <a:ea typeface="Aptos" panose="020B0004020202020204" pitchFamily="34" charset="0"/>
                <a:cs typeface="Times New Roman" panose="02020603050405020304" pitchFamily="18" charset="0"/>
              </a:rPr>
              <a:t>Se o valor recuperável (R$ 5.000,00) for menor que o valor contábil (R$ 10.000,00), o ativo precisa ser ajustado.</a:t>
            </a:r>
          </a:p>
          <a:p>
            <a:pPr lvl="0">
              <a:lnSpc>
                <a:spcPct val="115000"/>
              </a:lnSpc>
              <a:spcAft>
                <a:spcPts val="800"/>
              </a:spcAft>
              <a:buSzPts val="1000"/>
              <a:tabLst>
                <a:tab pos="457200" algn="l"/>
              </a:tabLst>
            </a:pPr>
            <a:r>
              <a:rPr lang="pt-BR" sz="1000" b="1" kern="100" dirty="0">
                <a:latin typeface="Rawline regular "/>
                <a:ea typeface="Aptos" panose="020B0004020202020204" pitchFamily="34" charset="0"/>
                <a:cs typeface="Times New Roman" panose="02020603050405020304" pitchFamily="18" charset="0"/>
              </a:rPr>
              <a:t>Nota:</a:t>
            </a:r>
            <a:r>
              <a:rPr lang="pt-BR" sz="1000" b="1" kern="100" dirty="0">
                <a:effectLst/>
                <a:latin typeface="Rawline regular "/>
                <a:ea typeface="Aptos" panose="020B0004020202020204" pitchFamily="34" charset="0"/>
                <a:cs typeface="Times New Roman" panose="02020603050405020304" pitchFamily="18" charset="0"/>
              </a:rPr>
              <a:t> </a:t>
            </a:r>
            <a:r>
              <a:rPr lang="pt-BR" sz="1000" kern="100" dirty="0">
                <a:effectLst/>
                <a:latin typeface="Rawline regular "/>
                <a:ea typeface="Aptos" panose="020B0004020202020204" pitchFamily="34" charset="0"/>
                <a:cs typeface="Times New Roman" panose="02020603050405020304" pitchFamily="18" charset="0"/>
              </a:rPr>
              <a:t>- Normas de Contabilidade Aplicadas ao Setor Público (NBCASP): Diretrizes sobre a reavaliação de ativos.</a:t>
            </a:r>
            <a:endParaRPr lang="pt-BR" sz="1000" dirty="0">
              <a:latin typeface="Rawline regular "/>
            </a:endParaRPr>
          </a:p>
        </p:txBody>
      </p:sp>
    </p:spTree>
    <p:extLst>
      <p:ext uri="{BB962C8B-B14F-4D97-AF65-F5344CB8AC3E}">
        <p14:creationId xmlns:p14="http://schemas.microsoft.com/office/powerpoint/2010/main" val="8567009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3 </a:t>
            </a:r>
            <a:r>
              <a:rPr lang="pt-BR" sz="1800" b="1" dirty="0">
                <a:effectLst/>
                <a:latin typeface="Rawline regular "/>
                <a:ea typeface="Aptos" panose="020B0004020202020204" pitchFamily="34" charset="0"/>
                <a:cs typeface="Times New Roman" panose="02020603050405020304" pitchFamily="18" charset="0"/>
              </a:rPr>
              <a:t>Avaliação dos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4640FEE2-CEFA-E7AE-6026-E4028182B263}"/>
              </a:ext>
            </a:extLst>
          </p:cNvPr>
          <p:cNvSpPr txBox="1"/>
          <p:nvPr/>
        </p:nvSpPr>
        <p:spPr>
          <a:xfrm>
            <a:off x="209759" y="593613"/>
            <a:ext cx="8471661" cy="3706015"/>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d) </a:t>
            </a:r>
            <a:r>
              <a:rPr lang="pt-BR" sz="1800" b="1" kern="100" dirty="0" err="1">
                <a:effectLst/>
                <a:latin typeface="Rawline regular "/>
                <a:ea typeface="Aptos" panose="020B0004020202020204" pitchFamily="34" charset="0"/>
                <a:cs typeface="Times New Roman" panose="02020603050405020304" pitchFamily="18" charset="0"/>
              </a:rPr>
              <a:t>Impairment</a:t>
            </a:r>
            <a:endParaRPr lang="pt-BR" sz="1800" b="1" kern="100" dirty="0">
              <a:latin typeface="Rawline regular "/>
              <a:ea typeface="Aptos" panose="020B0004020202020204" pitchFamily="34" charset="0"/>
              <a:cs typeface="Times New Roman" panose="02020603050405020304" pitchFamily="18" charset="0"/>
            </a:endParaRPr>
          </a:p>
          <a:p>
            <a:pPr>
              <a:lnSpc>
                <a:spcPct val="115000"/>
              </a:lnSpc>
              <a:spcAft>
                <a:spcPts val="800"/>
              </a:spcAft>
            </a:pPr>
            <a:r>
              <a:rPr lang="pt-BR" b="1" kern="100" dirty="0" err="1">
                <a:effectLst/>
                <a:latin typeface="Rawline regular "/>
                <a:ea typeface="Aptos" panose="020B0004020202020204" pitchFamily="34" charset="0"/>
                <a:cs typeface="Times New Roman" panose="02020603050405020304" pitchFamily="18" charset="0"/>
              </a:rPr>
              <a:t>Impairment</a:t>
            </a:r>
            <a:r>
              <a:rPr lang="pt-BR" kern="100" dirty="0">
                <a:effectLst/>
                <a:latin typeface="Rawline regular "/>
                <a:ea typeface="Aptos" panose="020B0004020202020204" pitchFamily="34" charset="0"/>
                <a:cs typeface="Times New Roman" panose="02020603050405020304" pitchFamily="18" charset="0"/>
              </a:rPr>
              <a:t> refere-se à redução do valor contábil de um ativo quando seu valor recuperável é inferior ao valor contábil. Isso pode ocorrer devido a:</a:t>
            </a:r>
          </a:p>
          <a:p>
            <a:pPr>
              <a:buFont typeface="Arial" panose="020B0604020202020204" pitchFamily="34" charset="0"/>
              <a:buChar char="•"/>
            </a:pPr>
            <a:r>
              <a:rPr lang="pt-BR" b="1" dirty="0">
                <a:latin typeface="Rawline regular "/>
              </a:rPr>
              <a:t>Deterioração física ou funcional do ativo.</a:t>
            </a:r>
          </a:p>
          <a:p>
            <a:pPr>
              <a:buFont typeface="Arial" panose="020B0604020202020204" pitchFamily="34" charset="0"/>
              <a:buChar char="•"/>
            </a:pPr>
            <a:r>
              <a:rPr lang="pt-BR" b="1" kern="100" dirty="0">
                <a:latin typeface="Rawline regular "/>
                <a:ea typeface="Aptos" panose="020B0004020202020204" pitchFamily="34" charset="0"/>
                <a:cs typeface="Times New Roman" panose="02020603050405020304" pitchFamily="18" charset="0"/>
              </a:rPr>
              <a:t>O</a:t>
            </a:r>
            <a:r>
              <a:rPr lang="pt-BR" sz="1400" b="1" kern="100" dirty="0">
                <a:effectLst/>
                <a:latin typeface="Rawline regular "/>
                <a:ea typeface="Aptos" panose="020B0004020202020204" pitchFamily="34" charset="0"/>
                <a:cs typeface="Times New Roman" panose="02020603050405020304" pitchFamily="18" charset="0"/>
              </a:rPr>
              <a:t>bsolescência</a:t>
            </a:r>
            <a:endParaRPr lang="pt-BR" b="1" dirty="0">
              <a:latin typeface="Rawline regular "/>
            </a:endParaRPr>
          </a:p>
          <a:p>
            <a:pPr>
              <a:buFont typeface="Arial" panose="020B0604020202020204" pitchFamily="34" charset="0"/>
              <a:buChar char="•"/>
            </a:pPr>
            <a:r>
              <a:rPr lang="pt-BR" b="1" dirty="0">
                <a:latin typeface="Rawline regular "/>
              </a:rPr>
              <a:t>Mudanças nas condições de mercado.</a:t>
            </a:r>
          </a:p>
          <a:p>
            <a:pPr>
              <a:buFont typeface="Arial" panose="020B0604020202020204" pitchFamily="34" charset="0"/>
              <a:buChar char="•"/>
            </a:pPr>
            <a:r>
              <a:rPr lang="pt-BR" b="1" dirty="0">
                <a:latin typeface="Rawline regular "/>
              </a:rPr>
              <a:t>Alterações na legislação que impactem o uso do ativo.</a:t>
            </a:r>
          </a:p>
          <a:p>
            <a:endParaRPr lang="pt-BR" dirty="0">
              <a:latin typeface="Rawline regular "/>
            </a:endParaRPr>
          </a:p>
          <a:p>
            <a:r>
              <a:rPr lang="pt-BR" b="1" dirty="0">
                <a:latin typeface="Rawline regular "/>
              </a:rPr>
              <a:t>Normas e Regulamentação</a:t>
            </a:r>
            <a:r>
              <a:rPr lang="pt-BR" dirty="0">
                <a:latin typeface="Rawline regular "/>
              </a:rPr>
              <a:t>: O </a:t>
            </a:r>
            <a:r>
              <a:rPr lang="pt-BR" b="1" dirty="0">
                <a:latin typeface="Rawline regular "/>
              </a:rPr>
              <a:t>MCASP</a:t>
            </a:r>
            <a:r>
              <a:rPr lang="pt-BR" dirty="0">
                <a:latin typeface="Rawline regular "/>
              </a:rPr>
              <a:t> e as </a:t>
            </a:r>
            <a:r>
              <a:rPr lang="pt-BR" b="1" dirty="0">
                <a:latin typeface="Rawline regular "/>
              </a:rPr>
              <a:t>NBCASP</a:t>
            </a:r>
            <a:r>
              <a:rPr lang="pt-BR" dirty="0">
                <a:latin typeface="Rawline regular "/>
              </a:rPr>
              <a:t> fornecem diretrizes específicas sobre como tratar o </a:t>
            </a:r>
            <a:r>
              <a:rPr lang="pt-BR" dirty="0" err="1">
                <a:latin typeface="Rawline regular "/>
              </a:rPr>
              <a:t>impairment</a:t>
            </a:r>
            <a:r>
              <a:rPr lang="pt-BR" dirty="0">
                <a:latin typeface="Rawline regular "/>
              </a:rPr>
              <a:t>, incluindo a necessidade de relatórios e a correta documentação do processo de avaliação.</a:t>
            </a:r>
          </a:p>
          <a:p>
            <a:endParaRPr lang="pt-BR" dirty="0">
              <a:latin typeface="Rawline regular "/>
            </a:endParaRPr>
          </a:p>
          <a:p>
            <a:pPr>
              <a:lnSpc>
                <a:spcPct val="115000"/>
              </a:lnSpc>
              <a:spcAft>
                <a:spcPts val="800"/>
              </a:spcAft>
            </a:pPr>
            <a:r>
              <a:rPr lang="pt-BR" b="1" dirty="0"/>
              <a:t>📌</a:t>
            </a:r>
            <a:r>
              <a:rPr lang="pt-BR" sz="1200" b="1" kern="100" dirty="0">
                <a:effectLst/>
                <a:latin typeface="Rawline regular "/>
                <a:ea typeface="Aptos" panose="020B0004020202020204" pitchFamily="34" charset="0"/>
                <a:cs typeface="Times New Roman" panose="02020603050405020304" pitchFamily="18" charset="0"/>
              </a:rPr>
              <a:t>Exemplo</a:t>
            </a:r>
            <a:r>
              <a:rPr lang="pt-BR" sz="1200" kern="100" dirty="0">
                <a:effectLst/>
                <a:latin typeface="Rawline regular "/>
                <a:ea typeface="Aptos" panose="020B0004020202020204" pitchFamily="34" charset="0"/>
                <a:cs typeface="Times New Roman" panose="02020603050405020304" pitchFamily="18" charset="0"/>
              </a:rPr>
              <a:t>: Um veículo oficial, que tinha um valor contábil de R$ 30.000,00, sofreu um acidente e, após a avaliação, seu valor recuperável foi determinado como R$ 15.000,00. O município deve registrar uma perda por </a:t>
            </a:r>
            <a:r>
              <a:rPr lang="pt-BR" sz="1200" kern="100" dirty="0" err="1">
                <a:effectLst/>
                <a:latin typeface="Rawline regular "/>
                <a:ea typeface="Aptos" panose="020B0004020202020204" pitchFamily="34" charset="0"/>
                <a:cs typeface="Times New Roman" panose="02020603050405020304" pitchFamily="18" charset="0"/>
              </a:rPr>
              <a:t>impairment</a:t>
            </a:r>
            <a:r>
              <a:rPr lang="pt-BR" sz="1200" kern="100" dirty="0">
                <a:effectLst/>
                <a:latin typeface="Rawline regular "/>
                <a:ea typeface="Aptos" panose="020B0004020202020204" pitchFamily="34" charset="0"/>
                <a:cs typeface="Times New Roman" panose="02020603050405020304" pitchFamily="18" charset="0"/>
              </a:rPr>
              <a:t> de R$ 15.000,00.</a:t>
            </a:r>
          </a:p>
          <a:p>
            <a:pPr>
              <a:lnSpc>
                <a:spcPct val="115000"/>
              </a:lnSpc>
              <a:spcAft>
                <a:spcPts val="800"/>
              </a:spcAft>
            </a:pPr>
            <a:r>
              <a:rPr lang="pt-BR" sz="1000" b="1" dirty="0">
                <a:effectLst/>
                <a:latin typeface="Rawline regular "/>
                <a:ea typeface="Aptos" panose="020B0004020202020204" pitchFamily="34" charset="0"/>
                <a:cs typeface="Times New Roman" panose="02020603050405020304" pitchFamily="18" charset="0"/>
              </a:rPr>
              <a:t>Nota: </a:t>
            </a:r>
            <a:r>
              <a:rPr lang="pt-BR" sz="1000" dirty="0">
                <a:latin typeface="Rawline regular "/>
              </a:rPr>
              <a:t>Se for identificada uma perda por </a:t>
            </a:r>
            <a:r>
              <a:rPr lang="pt-BR" sz="1000" dirty="0" err="1">
                <a:latin typeface="Rawline regular "/>
              </a:rPr>
              <a:t>impairment</a:t>
            </a:r>
            <a:r>
              <a:rPr lang="pt-BR" sz="1000" dirty="0">
                <a:latin typeface="Rawline regular "/>
              </a:rPr>
              <a:t>, essa deve ser registrada como despesa na contabilidade, reduzindo o valor contábil do ativo no balanço patrimonial. A transparência na divulgação dessa perda é fundamental para a prestação de contas.</a:t>
            </a:r>
            <a:endParaRPr lang="pt-BR" sz="1000" dirty="0">
              <a:highlight>
                <a:srgbClr val="FFFF00"/>
              </a:highlight>
              <a:latin typeface="Rawline regular "/>
            </a:endParaRPr>
          </a:p>
        </p:txBody>
      </p:sp>
    </p:spTree>
    <p:extLst>
      <p:ext uri="{BB962C8B-B14F-4D97-AF65-F5344CB8AC3E}">
        <p14:creationId xmlns:p14="http://schemas.microsoft.com/office/powerpoint/2010/main" val="1697821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3 </a:t>
            </a:r>
            <a:r>
              <a:rPr lang="pt-BR" sz="1800" b="1" dirty="0">
                <a:effectLst/>
                <a:latin typeface="Rawline regular "/>
                <a:ea typeface="Aptos" panose="020B0004020202020204" pitchFamily="34" charset="0"/>
                <a:cs typeface="Times New Roman" panose="02020603050405020304" pitchFamily="18" charset="0"/>
              </a:rPr>
              <a:t>Avaliação dos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F723F110-3567-4CBA-C088-7975B02B4736}"/>
              </a:ext>
            </a:extLst>
          </p:cNvPr>
          <p:cNvSpPr txBox="1"/>
          <p:nvPr/>
        </p:nvSpPr>
        <p:spPr>
          <a:xfrm>
            <a:off x="188243" y="690435"/>
            <a:ext cx="8084385" cy="3593741"/>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e) Reversão do valor recuperável</a:t>
            </a:r>
          </a:p>
          <a:p>
            <a:pPr>
              <a:lnSpc>
                <a:spcPct val="150000"/>
              </a:lnSpc>
              <a:spcAft>
                <a:spcPts val="800"/>
              </a:spcAft>
            </a:pPr>
            <a:r>
              <a:rPr lang="pt-BR" b="1" kern="100" dirty="0">
                <a:effectLst/>
                <a:latin typeface="Rawline regular "/>
                <a:ea typeface="Aptos" panose="020B0004020202020204" pitchFamily="34" charset="0"/>
                <a:cs typeface="Times New Roman" panose="02020603050405020304" pitchFamily="18" charset="0"/>
              </a:rPr>
              <a:t>Reversão</a:t>
            </a:r>
            <a:r>
              <a:rPr lang="pt-BR" kern="100" dirty="0">
                <a:effectLst/>
                <a:latin typeface="Rawline regular "/>
                <a:ea typeface="Aptos" panose="020B0004020202020204" pitchFamily="34" charset="0"/>
                <a:cs typeface="Times New Roman" panose="02020603050405020304" pitchFamily="18" charset="0"/>
              </a:rPr>
              <a:t> é o processo pelo qual um ativo que teve seu valor reduzido por </a:t>
            </a:r>
            <a:r>
              <a:rPr lang="pt-BR" b="1" u="sng" kern="100" dirty="0" err="1">
                <a:effectLst/>
                <a:latin typeface="Rawline regular "/>
                <a:ea typeface="Aptos" panose="020B0004020202020204" pitchFamily="34" charset="0"/>
                <a:cs typeface="Times New Roman" panose="02020603050405020304" pitchFamily="18" charset="0"/>
              </a:rPr>
              <a:t>impairment</a:t>
            </a:r>
            <a:r>
              <a:rPr lang="pt-BR" kern="100" dirty="0">
                <a:effectLst/>
                <a:latin typeface="Rawline regular "/>
                <a:ea typeface="Aptos" panose="020B0004020202020204" pitchFamily="34" charset="0"/>
                <a:cs typeface="Times New Roman" panose="02020603050405020304" pitchFamily="18" charset="0"/>
              </a:rPr>
              <a:t> pode ter seu valor aumentado novamente, caso suas condições melhorem. Isso é importante para refletir adequadamente as variações no valor dos ativos ao longo do tempo.</a:t>
            </a:r>
          </a:p>
          <a:p>
            <a:pPr>
              <a:lnSpc>
                <a:spcPct val="150000"/>
              </a:lnSpc>
              <a:spcAft>
                <a:spcPts val="800"/>
              </a:spcAft>
            </a:pPr>
            <a:r>
              <a:rPr lang="pt-BR" b="1" dirty="0"/>
              <a:t>📌</a:t>
            </a:r>
            <a:r>
              <a:rPr lang="pt-BR" b="1" kern="100" dirty="0">
                <a:effectLst/>
                <a:latin typeface="Rawline regular "/>
                <a:ea typeface="Aptos" panose="020B0004020202020204" pitchFamily="34" charset="0"/>
                <a:cs typeface="Times New Roman" panose="02020603050405020304" pitchFamily="18" charset="0"/>
              </a:rPr>
              <a:t>Exemplo</a:t>
            </a:r>
            <a:r>
              <a:rPr lang="pt-BR" kern="100" dirty="0">
                <a:effectLst/>
                <a:latin typeface="Rawline regular "/>
                <a:ea typeface="Aptos" panose="020B0004020202020204" pitchFamily="34" charset="0"/>
                <a:cs typeface="Times New Roman" panose="02020603050405020304" pitchFamily="18" charset="0"/>
              </a:rPr>
              <a:t>: Após um ano, o veículo é consertado e, devido à escassez de veículos no mercado, seu valor recuperável passa a ser R$ 25.000,00. A administração pode reverter parte da perda anterior, ajustando o valor contábil.</a:t>
            </a:r>
          </a:p>
          <a:p>
            <a:pPr>
              <a:lnSpc>
                <a:spcPct val="150000"/>
              </a:lnSpc>
            </a:pPr>
            <a:r>
              <a:rPr lang="pt-BR" b="1" dirty="0">
                <a:latin typeface="Rawline regular "/>
              </a:rPr>
              <a:t>Cálculo do Valor Recuperável - </a:t>
            </a:r>
            <a:r>
              <a:rPr lang="pt-BR" dirty="0">
                <a:latin typeface="Rawline regular "/>
              </a:rPr>
              <a:t>O valor recuperável de um ativo é o maior entre o valor justo (menos custos de venda) e o valor em uso (FCD - fluxos de caixa descontados que o ativo pode gerar). Essa avaliação deve ser feita por profissionais qualificados.</a:t>
            </a:r>
          </a:p>
        </p:txBody>
      </p:sp>
    </p:spTree>
    <p:extLst>
      <p:ext uri="{BB962C8B-B14F-4D97-AF65-F5344CB8AC3E}">
        <p14:creationId xmlns:p14="http://schemas.microsoft.com/office/powerpoint/2010/main" val="36111667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3 </a:t>
            </a:r>
            <a:r>
              <a:rPr lang="pt-BR" sz="1800" b="1" dirty="0">
                <a:effectLst/>
                <a:latin typeface="Rawline regular "/>
                <a:ea typeface="Aptos" panose="020B0004020202020204" pitchFamily="34" charset="0"/>
                <a:cs typeface="Times New Roman" panose="02020603050405020304" pitchFamily="18" charset="0"/>
              </a:rPr>
              <a:t>Avaliação dos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04365892-E3B4-A7AC-82C1-04304E20E35A}"/>
              </a:ext>
            </a:extLst>
          </p:cNvPr>
          <p:cNvSpPr txBox="1"/>
          <p:nvPr/>
        </p:nvSpPr>
        <p:spPr>
          <a:xfrm>
            <a:off x="209760" y="658161"/>
            <a:ext cx="8546964" cy="3386889"/>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f) Definição de bens permanente</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Bens permanentes</a:t>
            </a:r>
            <a:r>
              <a:rPr lang="pt-BR" kern="100" dirty="0">
                <a:effectLst/>
                <a:latin typeface="Rawline regular "/>
                <a:ea typeface="Aptos" panose="020B0004020202020204" pitchFamily="34" charset="0"/>
                <a:cs typeface="Times New Roman" panose="02020603050405020304" pitchFamily="18" charset="0"/>
              </a:rPr>
              <a:t> são ativos que possuem uma vida útil prolongada e são essenciais para a continuidade das atividades da administração pública. </a:t>
            </a:r>
            <a:r>
              <a:rPr lang="pt-BR" u="sng" kern="100" dirty="0">
                <a:effectLst/>
                <a:latin typeface="Rawline regular "/>
                <a:ea typeface="Aptos" panose="020B0004020202020204" pitchFamily="34" charset="0"/>
                <a:cs typeface="Times New Roman" panose="02020603050405020304" pitchFamily="18" charset="0"/>
              </a:rPr>
              <a:t>Eles não são destinados à venda, mas sim ao uso contínuo para a prestação de serviços públicos.</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Características dos Bens Permanentes:</a:t>
            </a:r>
            <a:endParaRPr lang="pt-BR" kern="100" dirty="0">
              <a:effectLst/>
              <a:latin typeface="Rawline regular "/>
              <a:ea typeface="Aptos" panose="020B0004020202020204" pitchFamily="34" charset="0"/>
              <a:cs typeface="Times New Roman" panose="02020603050405020304" pitchFamily="18" charset="0"/>
            </a:endParaRPr>
          </a:p>
          <a:p>
            <a:pPr marL="342900" lvl="0" indent="-342900">
              <a:lnSpc>
                <a:spcPct val="115000"/>
              </a:lnSpc>
              <a:spcAft>
                <a:spcPts val="800"/>
              </a:spcAft>
              <a:buFont typeface="+mj-lt"/>
              <a:buAutoNum type="arabicPeriod"/>
              <a:tabLst>
                <a:tab pos="457200" algn="l"/>
              </a:tabLst>
            </a:pPr>
            <a:r>
              <a:rPr lang="pt-BR" b="1" kern="100" dirty="0">
                <a:effectLst/>
                <a:latin typeface="Rawline regular "/>
                <a:ea typeface="Aptos" panose="020B0004020202020204" pitchFamily="34" charset="0"/>
                <a:cs typeface="Times New Roman" panose="02020603050405020304" pitchFamily="18" charset="0"/>
              </a:rPr>
              <a:t>Durabilidade</a:t>
            </a:r>
            <a:r>
              <a:rPr lang="pt-BR" kern="100" dirty="0">
                <a:effectLst/>
                <a:latin typeface="Rawline regular "/>
                <a:ea typeface="Aptos" panose="020B0004020202020204" pitchFamily="34" charset="0"/>
                <a:cs typeface="Times New Roman" panose="02020603050405020304" pitchFamily="18" charset="0"/>
              </a:rPr>
              <a:t>: Geralmente, têm uma vida útil superior a dois anos, ou seja, não são consumidos rapidamente. Esses bens permanecem no patrimônio da entidade por um período prolongado.</a:t>
            </a:r>
          </a:p>
          <a:p>
            <a:pPr marL="342900" lvl="0" indent="-342900">
              <a:lnSpc>
                <a:spcPct val="115000"/>
              </a:lnSpc>
              <a:spcAft>
                <a:spcPts val="800"/>
              </a:spcAft>
              <a:buFont typeface="+mj-lt"/>
              <a:buAutoNum type="arabicPeriod"/>
              <a:tabLst>
                <a:tab pos="457200" algn="l"/>
              </a:tabLst>
            </a:pPr>
            <a:r>
              <a:rPr lang="pt-BR" b="1" kern="100" dirty="0">
                <a:effectLst/>
                <a:latin typeface="Rawline regular "/>
                <a:ea typeface="Aptos" panose="020B0004020202020204" pitchFamily="34" charset="0"/>
                <a:cs typeface="Times New Roman" panose="02020603050405020304" pitchFamily="18" charset="0"/>
              </a:rPr>
              <a:t>Utilização</a:t>
            </a:r>
            <a:r>
              <a:rPr lang="pt-BR" kern="100" dirty="0">
                <a:effectLst/>
                <a:latin typeface="Rawline regular "/>
                <a:ea typeface="Aptos" panose="020B0004020202020204" pitchFamily="34" charset="0"/>
                <a:cs typeface="Times New Roman" panose="02020603050405020304" pitchFamily="18" charset="0"/>
              </a:rPr>
              <a:t>: Servem para as operações da administração pública, como edifícios, veículos, equipamentos, e infraestrutura, sendo fundamentais para a execução de políticas públicas e a oferta de serviços à população.</a:t>
            </a:r>
          </a:p>
          <a:p>
            <a:pPr marL="342900" lvl="0" indent="-342900">
              <a:lnSpc>
                <a:spcPct val="115000"/>
              </a:lnSpc>
              <a:spcAft>
                <a:spcPts val="800"/>
              </a:spcAft>
              <a:buFont typeface="+mj-lt"/>
              <a:buAutoNum type="arabicPeriod"/>
              <a:tabLst>
                <a:tab pos="457200" algn="l"/>
              </a:tabLst>
            </a:pPr>
            <a:r>
              <a:rPr lang="pt-BR" b="1" kern="100" dirty="0">
                <a:effectLst/>
                <a:latin typeface="Rawline regular "/>
                <a:ea typeface="Aptos" panose="020B0004020202020204" pitchFamily="34" charset="0"/>
                <a:cs typeface="Times New Roman" panose="02020603050405020304" pitchFamily="18" charset="0"/>
              </a:rPr>
              <a:t>Natureza</a:t>
            </a:r>
            <a:r>
              <a:rPr lang="pt-BR" kern="100" dirty="0">
                <a:effectLst/>
                <a:latin typeface="Rawline regular "/>
                <a:ea typeface="Aptos" panose="020B0004020202020204" pitchFamily="34" charset="0"/>
                <a:cs typeface="Times New Roman" panose="02020603050405020304" pitchFamily="18" charset="0"/>
              </a:rPr>
              <a:t>: </a:t>
            </a:r>
            <a:r>
              <a:rPr lang="pt-BR" dirty="0">
                <a:effectLst/>
                <a:latin typeface="Rawline regular "/>
                <a:ea typeface="Aptos" panose="020B0004020202020204" pitchFamily="34" charset="0"/>
                <a:cs typeface="Times New Roman" panose="02020603050405020304" pitchFamily="18" charset="0"/>
              </a:rPr>
              <a:t>Incluem bens tangíveis, como imóveis e equipamentos, bem como bens intangíveis, como software e direitos autorais, que também são considerados permanentes se utilizados de forma contínua.</a:t>
            </a:r>
            <a:endParaRPr lang="pt-BR" kern="100" dirty="0">
              <a:effectLst/>
              <a:latin typeface="Rawline regular "/>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53801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20D1CD1-EC51-91C6-9E49-DEC1BAAF1B0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0579876-5727-9E27-3B0C-2C7A0FC300BC}"/>
              </a:ext>
            </a:extLst>
          </p:cNvPr>
          <p:cNvPicPr preferRelativeResize="0"/>
          <p:nvPr/>
        </p:nvPicPr>
        <p:blipFill>
          <a:blip r:embed="rId3">
            <a:alphaModFix/>
          </a:blip>
          <a:stretch>
            <a:fillRect/>
          </a:stretch>
        </p:blipFill>
        <p:spPr>
          <a:xfrm>
            <a:off x="0" y="-81002"/>
            <a:ext cx="9445214" cy="5224502"/>
          </a:xfrm>
          <a:prstGeom prst="rect">
            <a:avLst/>
          </a:prstGeom>
          <a:noFill/>
          <a:ln>
            <a:noFill/>
          </a:ln>
        </p:spPr>
      </p:pic>
      <p:sp>
        <p:nvSpPr>
          <p:cNvPr id="3" name="CaixaDeTexto 2">
            <a:extLst>
              <a:ext uri="{FF2B5EF4-FFF2-40B4-BE49-F238E27FC236}">
                <a16:creationId xmlns:a16="http://schemas.microsoft.com/office/drawing/2014/main" id="{EC90F004-6D92-8DFA-FE17-BBBFE3222ADE}"/>
              </a:ext>
            </a:extLst>
          </p:cNvPr>
          <p:cNvSpPr txBox="1"/>
          <p:nvPr/>
        </p:nvSpPr>
        <p:spPr>
          <a:xfrm>
            <a:off x="71504" y="7850"/>
            <a:ext cx="7959792" cy="646331"/>
          </a:xfrm>
          <a:prstGeom prst="rect">
            <a:avLst/>
          </a:prstGeom>
          <a:noFill/>
        </p:spPr>
        <p:txBody>
          <a:bodyPr wrap="square">
            <a:spAutoFit/>
          </a:bodyPr>
          <a:lstStyle/>
          <a:p>
            <a:r>
              <a:rPr lang="pt-BR" sz="1800" b="1" dirty="0">
                <a:latin typeface="Rawline regular "/>
              </a:rPr>
              <a:t>Introdução</a:t>
            </a:r>
          </a:p>
          <a:p>
            <a:r>
              <a:rPr lang="pt-BR" sz="1800" b="1" dirty="0">
                <a:latin typeface="Rawline regular "/>
              </a:rPr>
              <a:t>Incorporação, Avaliação e Baixa</a:t>
            </a:r>
            <a:endParaRPr lang="pt-BR" sz="900" b="1" dirty="0">
              <a:latin typeface="Rawline regular "/>
            </a:endParaRPr>
          </a:p>
        </p:txBody>
      </p:sp>
      <p:sp>
        <p:nvSpPr>
          <p:cNvPr id="2" name="CaixaDeTexto 1">
            <a:extLst>
              <a:ext uri="{FF2B5EF4-FFF2-40B4-BE49-F238E27FC236}">
                <a16:creationId xmlns:a16="http://schemas.microsoft.com/office/drawing/2014/main" id="{AD306805-2EA1-C22D-A956-F12EC5E35069}"/>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5" name="CaixaDeTexto 4">
            <a:extLst>
              <a:ext uri="{FF2B5EF4-FFF2-40B4-BE49-F238E27FC236}">
                <a16:creationId xmlns:a16="http://schemas.microsoft.com/office/drawing/2014/main" id="{4EA552F1-93AE-E242-5891-DF7A73FDF407}"/>
              </a:ext>
            </a:extLst>
          </p:cNvPr>
          <p:cNvSpPr txBox="1"/>
          <p:nvPr/>
        </p:nvSpPr>
        <p:spPr>
          <a:xfrm>
            <a:off x="83540" y="704781"/>
            <a:ext cx="8316748" cy="3139321"/>
          </a:xfrm>
          <a:prstGeom prst="rect">
            <a:avLst/>
          </a:prstGeom>
          <a:noFill/>
        </p:spPr>
        <p:txBody>
          <a:bodyPr wrap="square">
            <a:spAutoFit/>
          </a:bodyPr>
          <a:lstStyle/>
          <a:p>
            <a:r>
              <a:rPr lang="pt-BR" sz="1800" b="1" kern="100" dirty="0">
                <a:latin typeface="Rawline regular "/>
                <a:cs typeface="Times New Roman" panose="02020603050405020304" pitchFamily="18" charset="0"/>
              </a:rPr>
              <a:t>Base legal e normativa:</a:t>
            </a:r>
          </a:p>
          <a:p>
            <a:endParaRPr lang="pt-BR" sz="1800" kern="100" dirty="0">
              <a:latin typeface="Rawline regular "/>
              <a:cs typeface="Times New Roman" panose="02020603050405020304" pitchFamily="18" charset="0"/>
            </a:endParaRPr>
          </a:p>
          <a:p>
            <a:r>
              <a:rPr lang="pt-BR" sz="1800" kern="100" dirty="0">
                <a:latin typeface="Rawline regular "/>
                <a:cs typeface="Times New Roman" panose="02020603050405020304" pitchFamily="18" charset="0"/>
                <a:hlinkClick r:id="rId4"/>
              </a:rPr>
              <a:t>Lei nº 4.320/1964 </a:t>
            </a:r>
            <a:r>
              <a:rPr lang="pt-BR" sz="1800" kern="100" dirty="0">
                <a:latin typeface="Rawline regular "/>
                <a:cs typeface="Times New Roman" panose="02020603050405020304" pitchFamily="18" charset="0"/>
              </a:rPr>
              <a:t> </a:t>
            </a:r>
            <a:r>
              <a:rPr lang="pt-BR" sz="1800" b="1" kern="100" dirty="0">
                <a:latin typeface="Rawline regular "/>
                <a:cs typeface="Times New Roman" panose="02020603050405020304" pitchFamily="18" charset="0"/>
              </a:rPr>
              <a:t>- Normas gerais de direito financeiro - Artigos que tratam do controle patrimonial e da escrituração contábil de bens;</a:t>
            </a:r>
          </a:p>
          <a:p>
            <a:r>
              <a:rPr lang="pt-BR" sz="1800" kern="100" dirty="0">
                <a:latin typeface="Rawline regular "/>
                <a:cs typeface="Times New Roman" panose="02020603050405020304" pitchFamily="18" charset="0"/>
                <a:hlinkClick r:id="rId5"/>
              </a:rPr>
              <a:t>Lei nº 14.133/2021</a:t>
            </a:r>
            <a:r>
              <a:rPr lang="pt-BR" sz="1800" kern="100" dirty="0">
                <a:latin typeface="Rawline regular "/>
                <a:cs typeface="Times New Roman" panose="02020603050405020304" pitchFamily="18" charset="0"/>
              </a:rPr>
              <a:t> </a:t>
            </a:r>
            <a:r>
              <a:rPr lang="pt-BR" sz="1800" b="1" kern="100" dirty="0">
                <a:latin typeface="Rawline regular "/>
                <a:cs typeface="Times New Roman" panose="02020603050405020304" pitchFamily="18" charset="0"/>
              </a:rPr>
              <a:t>- (Nova Lei de Licitações) – Para aquisições de bens por licitação ou contratação direta;</a:t>
            </a:r>
          </a:p>
          <a:p>
            <a:r>
              <a:rPr lang="pt-BR" sz="1800" kern="100" dirty="0">
                <a:latin typeface="Rawline regular "/>
                <a:cs typeface="Times New Roman" panose="02020603050405020304" pitchFamily="18" charset="0"/>
                <a:hlinkClick r:id="rId6"/>
              </a:rPr>
              <a:t>Portaria STN nº 548/2015</a:t>
            </a:r>
            <a:r>
              <a:rPr lang="pt-BR" sz="1800" kern="100" dirty="0">
                <a:latin typeface="Rawline regular "/>
                <a:cs typeface="Times New Roman" panose="02020603050405020304" pitchFamily="18" charset="0"/>
              </a:rPr>
              <a:t> </a:t>
            </a:r>
            <a:r>
              <a:rPr lang="pt-BR" sz="1800" b="1" kern="100" dirty="0">
                <a:latin typeface="Rawline regular "/>
                <a:cs typeface="Times New Roman" panose="02020603050405020304" pitchFamily="18" charset="0"/>
              </a:rPr>
              <a:t>- Procedimentos Contábeis Patrimoniais;</a:t>
            </a:r>
          </a:p>
          <a:p>
            <a:r>
              <a:rPr lang="pt-BR" sz="1800" kern="100" dirty="0">
                <a:latin typeface="Rawline regular "/>
                <a:cs typeface="Times New Roman" panose="02020603050405020304" pitchFamily="18" charset="0"/>
                <a:hlinkClick r:id="rId7"/>
              </a:rPr>
              <a:t>NBC TSP</a:t>
            </a:r>
            <a:r>
              <a:rPr lang="pt-BR" sz="1800" kern="100" dirty="0">
                <a:latin typeface="Rawline regular "/>
                <a:cs typeface="Times New Roman" panose="02020603050405020304" pitchFamily="18" charset="0"/>
              </a:rPr>
              <a:t> </a:t>
            </a:r>
            <a:r>
              <a:rPr lang="pt-BR" sz="1800" b="1" kern="100" dirty="0">
                <a:latin typeface="Rawline regular "/>
                <a:cs typeface="Times New Roman" panose="02020603050405020304" pitchFamily="18" charset="0"/>
              </a:rPr>
              <a:t>- Estrutura Conceitual;</a:t>
            </a:r>
          </a:p>
          <a:p>
            <a:r>
              <a:rPr lang="pt-BR" sz="1800" kern="100" dirty="0">
                <a:latin typeface="Rawline regular "/>
                <a:cs typeface="Times New Roman" panose="02020603050405020304" pitchFamily="18" charset="0"/>
                <a:hlinkClick r:id="rId8"/>
              </a:rPr>
              <a:t>Manual de Contabilidade Aplicada ao Setor Público (MCASP) – STN</a:t>
            </a:r>
            <a:r>
              <a:rPr lang="pt-BR" sz="1800" kern="100" dirty="0">
                <a:latin typeface="Rawline regular "/>
                <a:cs typeface="Times New Roman" panose="02020603050405020304" pitchFamily="18" charset="0"/>
              </a:rPr>
              <a:t> </a:t>
            </a:r>
            <a:r>
              <a:rPr lang="pt-BR" sz="1800" b="1" kern="100" dirty="0">
                <a:latin typeface="Rawline regular "/>
                <a:cs typeface="Times New Roman" panose="02020603050405020304" pitchFamily="18" charset="0"/>
              </a:rPr>
              <a:t>- Detalha os procedimentos contábeis para incorporação de bens;</a:t>
            </a:r>
            <a:endParaRPr lang="pt-BR" sz="1800" kern="100" dirty="0">
              <a:latin typeface="Rawline regular "/>
              <a:cs typeface="Times New Roman" panose="02020603050405020304" pitchFamily="18" charset="0"/>
            </a:endParaRPr>
          </a:p>
          <a:p>
            <a:r>
              <a:rPr lang="pt-BR" sz="1800" b="1" dirty="0">
                <a:solidFill>
                  <a:srgbClr val="001D35"/>
                </a:solidFill>
                <a:latin typeface="Rawline regular "/>
                <a:hlinkClick r:id="rId9"/>
              </a:rPr>
              <a:t>Lei Complementar nº 101, de 4 de maio de 2000</a:t>
            </a:r>
            <a:r>
              <a:rPr lang="pt-BR" sz="1800" b="1" dirty="0">
                <a:solidFill>
                  <a:srgbClr val="001D35"/>
                </a:solidFill>
                <a:latin typeface="Rawline regular "/>
              </a:rPr>
              <a:t> – LRF;</a:t>
            </a:r>
            <a:endParaRPr lang="pt-BR" sz="1800" kern="100" dirty="0">
              <a:latin typeface="Rawline regular "/>
              <a:cs typeface="Times New Roman" panose="02020603050405020304" pitchFamily="18" charset="0"/>
            </a:endParaRPr>
          </a:p>
        </p:txBody>
      </p:sp>
    </p:spTree>
    <p:extLst>
      <p:ext uri="{BB962C8B-B14F-4D97-AF65-F5344CB8AC3E}">
        <p14:creationId xmlns:p14="http://schemas.microsoft.com/office/powerpoint/2010/main" val="41558321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3 </a:t>
            </a:r>
            <a:r>
              <a:rPr lang="pt-BR" sz="1800" b="1" dirty="0">
                <a:effectLst/>
                <a:latin typeface="Rawline regular "/>
                <a:ea typeface="Aptos" panose="020B0004020202020204" pitchFamily="34" charset="0"/>
                <a:cs typeface="Times New Roman" panose="02020603050405020304" pitchFamily="18" charset="0"/>
              </a:rPr>
              <a:t>Avaliação dos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5FE101A5-B995-373C-B145-E854F9A9A55A}"/>
              </a:ext>
            </a:extLst>
          </p:cNvPr>
          <p:cNvSpPr txBox="1"/>
          <p:nvPr/>
        </p:nvSpPr>
        <p:spPr>
          <a:xfrm>
            <a:off x="209760" y="647403"/>
            <a:ext cx="8654540" cy="3532057"/>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g) Fatores excludentes</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Fatores excludentes</a:t>
            </a:r>
            <a:r>
              <a:rPr lang="pt-BR" kern="100" dirty="0">
                <a:effectLst/>
                <a:latin typeface="Rawline regular "/>
                <a:ea typeface="Aptos" panose="020B0004020202020204" pitchFamily="34" charset="0"/>
                <a:cs typeface="Times New Roman" panose="02020603050405020304" pitchFamily="18" charset="0"/>
              </a:rPr>
              <a:t> referem-se a condições ou características que determinam a exclusão de bens ou ativos do patrimônio público ou que impedem sua contabilização e reconhecimento nas demonstrações financeiras. Esses fatores são importantes para assegurar que apenas os ativos efetivamente utilizáveis e que geram benefícios sejam considerados no patrimônio público.</a:t>
            </a:r>
          </a:p>
          <a:p>
            <a:pPr>
              <a:lnSpc>
                <a:spcPct val="115000"/>
              </a:lnSpc>
              <a:spcAft>
                <a:spcPts val="800"/>
              </a:spcAft>
            </a:pPr>
            <a:r>
              <a:rPr lang="pt-BR" b="1" dirty="0"/>
              <a:t>📌 </a:t>
            </a:r>
            <a:r>
              <a:rPr lang="pt-BR" b="1" kern="100" dirty="0">
                <a:effectLst/>
                <a:latin typeface="Rawline regular "/>
                <a:ea typeface="Aptos" panose="020B0004020202020204" pitchFamily="34" charset="0"/>
                <a:cs typeface="Times New Roman" panose="02020603050405020304" pitchFamily="18" charset="0"/>
              </a:rPr>
              <a:t>Principais Fatores Excludentes:</a:t>
            </a:r>
            <a:endParaRPr lang="pt-BR" kern="100" dirty="0">
              <a:effectLst/>
              <a:latin typeface="Rawline regular "/>
              <a:ea typeface="Aptos" panose="020B0004020202020204" pitchFamily="34" charset="0"/>
              <a:cs typeface="Times New Roman" panose="02020603050405020304" pitchFamily="18" charset="0"/>
            </a:endParaRP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Deterioração Irreversível</a:t>
            </a:r>
            <a:r>
              <a:rPr lang="pt-BR" kern="100" dirty="0">
                <a:effectLst/>
                <a:latin typeface="Rawline regular "/>
                <a:ea typeface="Aptos" panose="020B0004020202020204" pitchFamily="34" charset="0"/>
                <a:cs typeface="Times New Roman" panose="02020603050405020304" pitchFamily="18" charset="0"/>
              </a:rPr>
              <a:t>: Bens que estão em estado de deterioração tão avançado que não podem mais ser utilizados para a finalidade a que se destinam. Por exemplo, um prédio que apresenta risco de desabamento pode ser excluído do patrimônio.</a:t>
            </a: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Obsolescência Tecnológica</a:t>
            </a:r>
            <a:r>
              <a:rPr lang="pt-BR" kern="100" dirty="0">
                <a:effectLst/>
                <a:latin typeface="Rawline regular "/>
                <a:ea typeface="Aptos" panose="020B0004020202020204" pitchFamily="34" charset="0"/>
                <a:cs typeface="Times New Roman" panose="02020603050405020304" pitchFamily="18" charset="0"/>
              </a:rPr>
              <a:t>: Ativos que se tornaram obsoletos devido a inovações tecnológicas e não podem ser mais utilizados de maneira eficaz. Um exemplo seria equipamentos de informática que não suportam mais os sistemas operacionais atuais.</a:t>
            </a:r>
            <a:endParaRPr lang="pt-BR" dirty="0">
              <a:latin typeface="Rawline regular "/>
            </a:endParaRPr>
          </a:p>
        </p:txBody>
      </p:sp>
    </p:spTree>
    <p:extLst>
      <p:ext uri="{BB962C8B-B14F-4D97-AF65-F5344CB8AC3E}">
        <p14:creationId xmlns:p14="http://schemas.microsoft.com/office/powerpoint/2010/main" val="365654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3 </a:t>
            </a:r>
            <a:r>
              <a:rPr lang="pt-BR" sz="1800" b="1" dirty="0">
                <a:effectLst/>
                <a:latin typeface="Rawline regular "/>
                <a:ea typeface="Aptos" panose="020B0004020202020204" pitchFamily="34" charset="0"/>
                <a:cs typeface="Times New Roman" panose="02020603050405020304" pitchFamily="18" charset="0"/>
              </a:rPr>
              <a:t>Avaliação dos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5FE101A5-B995-373C-B145-E854F9A9A55A}"/>
              </a:ext>
            </a:extLst>
          </p:cNvPr>
          <p:cNvSpPr txBox="1"/>
          <p:nvPr/>
        </p:nvSpPr>
        <p:spPr>
          <a:xfrm>
            <a:off x="220518" y="593613"/>
            <a:ext cx="8654540" cy="3634649"/>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g) Fatores excludentes</a:t>
            </a:r>
          </a:p>
          <a:p>
            <a:pPr>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Mudanças na Legislação</a:t>
            </a:r>
            <a:r>
              <a:rPr lang="pt-BR" kern="100" dirty="0">
                <a:effectLst/>
                <a:latin typeface="Rawline regular "/>
                <a:ea typeface="Aptos" panose="020B0004020202020204" pitchFamily="34" charset="0"/>
                <a:cs typeface="Times New Roman" panose="02020603050405020304" pitchFamily="18" charset="0"/>
              </a:rPr>
              <a:t>: Alterações nas normas que tornam certos bens inviáveis ou ilegais para uso, como terrenos que não podem mais ser utilizados para determinados fins devido a novas regulamentações ambientais.</a:t>
            </a:r>
            <a:endParaRPr lang="pt-BR" dirty="0">
              <a:latin typeface="Rawline regular "/>
              <a:ea typeface="Aptos" panose="020B0004020202020204" pitchFamily="34" charset="0"/>
            </a:endParaRPr>
          </a:p>
          <a:p>
            <a:pPr>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Inutilização</a:t>
            </a:r>
            <a:r>
              <a:rPr lang="pt-BR" kern="100" dirty="0">
                <a:effectLst/>
                <a:latin typeface="Rawline regular "/>
                <a:ea typeface="Aptos" panose="020B0004020202020204" pitchFamily="34" charset="0"/>
                <a:cs typeface="Times New Roman" panose="02020603050405020304" pitchFamily="18" charset="0"/>
              </a:rPr>
              <a:t>: Bens que, por diversas razões, deixaram de ser úteis para a administração pública. Isso pode incluir equipamentos que não funcionam mais e não têm viabilidade econômica para reparo.</a:t>
            </a: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Valor Econômico Irrelevante</a:t>
            </a:r>
            <a:r>
              <a:rPr lang="pt-BR" kern="100" dirty="0">
                <a:effectLst/>
                <a:latin typeface="Rawline regular "/>
                <a:ea typeface="Aptos" panose="020B0004020202020204" pitchFamily="34" charset="0"/>
                <a:cs typeface="Times New Roman" panose="02020603050405020304" pitchFamily="18" charset="0"/>
              </a:rPr>
              <a:t>: Ativos de valor tão baixo que não justificam sua manutenção nas contas públicas. Por exemplo, pequenos itens de mobiliário que não têm valor significativo.</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Importância: </a:t>
            </a:r>
            <a:r>
              <a:rPr lang="pt-BR" u="sng" kern="100" dirty="0">
                <a:effectLst/>
                <a:latin typeface="Rawline regular "/>
                <a:ea typeface="Aptos" panose="020B0004020202020204" pitchFamily="34" charset="0"/>
                <a:cs typeface="Times New Roman" panose="02020603050405020304" pitchFamily="18" charset="0"/>
              </a:rPr>
              <a:t>A correta identificação e exclusão de bens inadequados contribui para a transparência e a eficiência na administração pública, permitindo um uso mais eficaz dos recursos disponíveis.</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Regulação: </a:t>
            </a:r>
            <a:r>
              <a:rPr lang="pt-BR" kern="100" dirty="0">
                <a:effectLst/>
                <a:latin typeface="Rawline regular "/>
                <a:ea typeface="Aptos" panose="020B0004020202020204" pitchFamily="34" charset="0"/>
                <a:cs typeface="Times New Roman" panose="02020603050405020304" pitchFamily="18" charset="0"/>
              </a:rPr>
              <a:t>Os fatores excludentes devem ser analisados em conformidade com normas contábeis, como as Normas Brasileiras de Contabilidade Aplicadas ao Setor Público </a:t>
            </a:r>
            <a:r>
              <a:rPr lang="pt-BR" b="1" kern="100" dirty="0">
                <a:effectLst/>
                <a:latin typeface="Rawline regular "/>
                <a:ea typeface="Aptos" panose="020B0004020202020204" pitchFamily="34" charset="0"/>
                <a:cs typeface="Times New Roman" panose="02020603050405020304" pitchFamily="18" charset="0"/>
              </a:rPr>
              <a:t>(NBCASP)</a:t>
            </a:r>
            <a:r>
              <a:rPr lang="pt-BR" kern="100" dirty="0">
                <a:effectLst/>
                <a:latin typeface="Rawline regular "/>
                <a:ea typeface="Aptos" panose="020B0004020202020204" pitchFamily="34" charset="0"/>
                <a:cs typeface="Times New Roman" panose="02020603050405020304" pitchFamily="18" charset="0"/>
              </a:rPr>
              <a:t> e o Manual de Contabilidade Aplicada ao Setor Público </a:t>
            </a:r>
            <a:r>
              <a:rPr lang="pt-BR" b="1" kern="100" dirty="0">
                <a:effectLst/>
                <a:latin typeface="Rawline regular "/>
                <a:ea typeface="Aptos" panose="020B0004020202020204" pitchFamily="34" charset="0"/>
                <a:cs typeface="Times New Roman" panose="02020603050405020304" pitchFamily="18" charset="0"/>
              </a:rPr>
              <a:t>(MCASP)</a:t>
            </a:r>
            <a:r>
              <a:rPr lang="pt-BR" kern="100" dirty="0">
                <a:effectLst/>
                <a:latin typeface="Rawline regular "/>
                <a:ea typeface="Aptos" panose="020B0004020202020204" pitchFamily="34" charset="0"/>
                <a:cs typeface="Times New Roman" panose="02020603050405020304" pitchFamily="18" charset="0"/>
              </a:rPr>
              <a:t>, que orientam a contabilização e a gestão dos ativos no setor público brasileiro.</a:t>
            </a:r>
            <a:endParaRPr lang="pt-BR" dirty="0">
              <a:latin typeface="Rawline regular "/>
            </a:endParaRPr>
          </a:p>
        </p:txBody>
      </p:sp>
    </p:spTree>
    <p:extLst>
      <p:ext uri="{BB962C8B-B14F-4D97-AF65-F5344CB8AC3E}">
        <p14:creationId xmlns:p14="http://schemas.microsoft.com/office/powerpoint/2010/main" val="31042591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3 </a:t>
            </a:r>
            <a:r>
              <a:rPr lang="pt-BR" sz="1800" b="1" dirty="0">
                <a:effectLst/>
                <a:latin typeface="Rawline regular "/>
                <a:ea typeface="Aptos" panose="020B0004020202020204" pitchFamily="34" charset="0"/>
                <a:cs typeface="Times New Roman" panose="02020603050405020304" pitchFamily="18" charset="0"/>
              </a:rPr>
              <a:t>Avaliação dos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7D7984CD-2DFB-15AA-F88B-9528B3A3D145}"/>
              </a:ext>
            </a:extLst>
          </p:cNvPr>
          <p:cNvSpPr txBox="1"/>
          <p:nvPr/>
        </p:nvSpPr>
        <p:spPr>
          <a:xfrm>
            <a:off x="177487" y="636645"/>
            <a:ext cx="8364086" cy="3282886"/>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h) Recebimento de bens públicos</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O</a:t>
            </a:r>
            <a:r>
              <a:rPr lang="pt-BR" kern="100" dirty="0">
                <a:effectLst/>
                <a:latin typeface="Rawline regular "/>
                <a:ea typeface="Aptos" panose="020B0004020202020204" pitchFamily="34" charset="0"/>
                <a:cs typeface="Times New Roman" panose="02020603050405020304" pitchFamily="18" charset="0"/>
              </a:rPr>
              <a:t> </a:t>
            </a:r>
            <a:r>
              <a:rPr lang="pt-BR" b="1" kern="100" dirty="0">
                <a:effectLst/>
                <a:latin typeface="Rawline regular "/>
                <a:ea typeface="Aptos" panose="020B0004020202020204" pitchFamily="34" charset="0"/>
                <a:cs typeface="Times New Roman" panose="02020603050405020304" pitchFamily="18" charset="0"/>
              </a:rPr>
              <a:t>recebimento de bens públicos</a:t>
            </a:r>
            <a:r>
              <a:rPr lang="pt-BR" kern="100" dirty="0">
                <a:effectLst/>
                <a:latin typeface="Rawline regular "/>
                <a:ea typeface="Aptos" panose="020B0004020202020204" pitchFamily="34" charset="0"/>
                <a:cs typeface="Times New Roman" panose="02020603050405020304" pitchFamily="18" charset="0"/>
              </a:rPr>
              <a:t> é o processo pelo qual a administração pública aceita formalmente a entrega de ativos adquiridos, doados ou transferidos, assegurando que esses bens atendam às especificações e condições estabelecidas nos contratos ou documentos relacionados. </a:t>
            </a:r>
          </a:p>
          <a:p>
            <a:pPr>
              <a:lnSpc>
                <a:spcPct val="115000"/>
              </a:lnSpc>
              <a:spcAft>
                <a:spcPts val="800"/>
              </a:spcAft>
            </a:pPr>
            <a:r>
              <a:rPr lang="pt-BR" b="1" dirty="0"/>
              <a:t>📌 </a:t>
            </a:r>
            <a:r>
              <a:rPr lang="pt-BR" b="1" kern="100" dirty="0">
                <a:effectLst/>
                <a:latin typeface="Rawline regular "/>
                <a:ea typeface="Aptos" panose="020B0004020202020204" pitchFamily="34" charset="0"/>
                <a:cs typeface="Times New Roman" panose="02020603050405020304" pitchFamily="18" charset="0"/>
              </a:rPr>
              <a:t>Principais Etapas do Recebimento de Bens Públicos:</a:t>
            </a:r>
            <a:endParaRPr lang="pt-BR" kern="100" dirty="0">
              <a:effectLst/>
              <a:latin typeface="Rawline regular "/>
              <a:ea typeface="Aptos" panose="020B0004020202020204" pitchFamily="34" charset="0"/>
              <a:cs typeface="Times New Roman" panose="02020603050405020304" pitchFamily="18" charset="0"/>
            </a:endParaRP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Verificação da Documentação</a:t>
            </a:r>
            <a:r>
              <a:rPr lang="pt-BR" kern="100" dirty="0">
                <a:effectLst/>
                <a:latin typeface="Rawline regular "/>
                <a:ea typeface="Aptos" panose="020B0004020202020204" pitchFamily="34" charset="0"/>
                <a:cs typeface="Times New Roman" panose="02020603050405020304" pitchFamily="18" charset="0"/>
              </a:rPr>
              <a:t>: Antes do recebimento, é essencial que a documentação que acompanha o bem (como notas fiscais, contratos e recibos) sejam analisadas para garantir que tudo esteja em conformidade com o que foi acordado.</a:t>
            </a: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Inspeção do Bem</a:t>
            </a:r>
            <a:r>
              <a:rPr lang="pt-BR" kern="100" dirty="0">
                <a:effectLst/>
                <a:latin typeface="Rawline regular "/>
                <a:ea typeface="Aptos" panose="020B0004020202020204" pitchFamily="34" charset="0"/>
                <a:cs typeface="Times New Roman" panose="02020603050405020304" pitchFamily="18" charset="0"/>
              </a:rPr>
              <a:t>: O bem deve ser inspecionado fisicamente para verificar se está em condições adequadas e se atende às especificações descritas na documentação. Isso pode incluir checar a quantidade, a qualidade e a funcionalidade do ativo.</a:t>
            </a:r>
            <a:endParaRPr lang="pt-BR" dirty="0"/>
          </a:p>
        </p:txBody>
      </p:sp>
    </p:spTree>
    <p:extLst>
      <p:ext uri="{BB962C8B-B14F-4D97-AF65-F5344CB8AC3E}">
        <p14:creationId xmlns:p14="http://schemas.microsoft.com/office/powerpoint/2010/main" val="41032738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3 </a:t>
            </a:r>
            <a:r>
              <a:rPr lang="pt-BR" sz="1800" b="1" dirty="0">
                <a:effectLst/>
                <a:latin typeface="Rawline regular "/>
                <a:ea typeface="Aptos" panose="020B0004020202020204" pitchFamily="34" charset="0"/>
                <a:cs typeface="Times New Roman" panose="02020603050405020304" pitchFamily="18" charset="0"/>
              </a:rPr>
              <a:t>Avaliação dos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7D7984CD-2DFB-15AA-F88B-9528B3A3D145}"/>
              </a:ext>
            </a:extLst>
          </p:cNvPr>
          <p:cNvSpPr txBox="1"/>
          <p:nvPr/>
        </p:nvSpPr>
        <p:spPr>
          <a:xfrm>
            <a:off x="220518" y="593613"/>
            <a:ext cx="8697571" cy="3531608"/>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h) Recebimento de bens públicos</a:t>
            </a: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Registro Contábil</a:t>
            </a:r>
            <a:r>
              <a:rPr lang="pt-BR" kern="100" dirty="0">
                <a:effectLst/>
                <a:latin typeface="Rawline regular "/>
                <a:ea typeface="Aptos" panose="020B0004020202020204" pitchFamily="34" charset="0"/>
                <a:cs typeface="Times New Roman" panose="02020603050405020304" pitchFamily="18" charset="0"/>
              </a:rPr>
              <a:t>: Após a aceitação do bem, ele deve ser registrado no sistema de controle patrimonial da entidade pública, atribuindo-lhe um número de tombamento, que permite sua rastreabilidade e controle.</a:t>
            </a: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Elaboração de Termo de Recebimento</a:t>
            </a:r>
            <a:r>
              <a:rPr lang="pt-BR" kern="100" dirty="0">
                <a:effectLst/>
                <a:latin typeface="Rawline regular "/>
                <a:ea typeface="Aptos" panose="020B0004020202020204" pitchFamily="34" charset="0"/>
                <a:cs typeface="Times New Roman" panose="02020603050405020304" pitchFamily="18" charset="0"/>
              </a:rPr>
              <a:t>: Um termo de recebimento deve ser elaborado, documentando a aceitação do bem e suas condições, o que garante a transparência e a responsabilidade no processo.</a:t>
            </a:r>
          </a:p>
          <a:p>
            <a:pPr lvl="0">
              <a:lnSpc>
                <a:spcPct val="115000"/>
              </a:lnSpc>
              <a:spcAft>
                <a:spcPts val="800"/>
              </a:spcAft>
              <a:tabLst>
                <a:tab pos="457200" algn="l"/>
              </a:tabLst>
            </a:pPr>
            <a:r>
              <a:rPr lang="pt-BR" b="1" kern="100" dirty="0">
                <a:effectLst/>
                <a:latin typeface="Rawline regular "/>
                <a:ea typeface="Aptos" panose="020B0004020202020204" pitchFamily="34" charset="0"/>
                <a:cs typeface="Times New Roman" panose="02020603050405020304" pitchFamily="18" charset="0"/>
              </a:rPr>
              <a:t>Alocação e Uso</a:t>
            </a:r>
            <a:r>
              <a:rPr lang="pt-BR" kern="100" dirty="0">
                <a:effectLst/>
                <a:latin typeface="Rawline regular "/>
                <a:ea typeface="Aptos" panose="020B0004020202020204" pitchFamily="34" charset="0"/>
                <a:cs typeface="Times New Roman" panose="02020603050405020304" pitchFamily="18" charset="0"/>
              </a:rPr>
              <a:t>: Após o recebimento e registro, o bem é alocado para o setor ou unidade responsável, onde será utilizado nas atividades administrativas ou serviços públicos.</a:t>
            </a:r>
          </a:p>
          <a:p>
            <a:pPr>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Importância: </a:t>
            </a:r>
            <a:r>
              <a:rPr lang="pt-BR" kern="100" dirty="0">
                <a:effectLst/>
                <a:latin typeface="Rawline regular "/>
                <a:ea typeface="Aptos" panose="020B0004020202020204" pitchFamily="34" charset="0"/>
                <a:cs typeface="Times New Roman" panose="02020603050405020304" pitchFamily="18" charset="0"/>
              </a:rPr>
              <a:t>Um processo de recebimento rigoroso ajuda a prevenir fraudes, desperdícios e a assegura que os bens adquiridos sejam realmente úteis e necessários para a administração pública, permitindo que a sociedade fiscalize a utilização dos bens públicos.</a:t>
            </a:r>
          </a:p>
          <a:p>
            <a:pPr>
              <a:lnSpc>
                <a:spcPct val="115000"/>
              </a:lnSpc>
              <a:spcAft>
                <a:spcPts val="800"/>
              </a:spcAft>
            </a:pPr>
            <a:r>
              <a:rPr lang="pt-BR" sz="1100" b="1" kern="100" dirty="0">
                <a:effectLst/>
                <a:latin typeface="Rawline regular "/>
                <a:ea typeface="Aptos" panose="020B0004020202020204" pitchFamily="34" charset="0"/>
                <a:cs typeface="Times New Roman" panose="02020603050405020304" pitchFamily="18" charset="0"/>
              </a:rPr>
              <a:t>Nota: </a:t>
            </a:r>
            <a:r>
              <a:rPr lang="pt-BR" sz="1100" kern="100" dirty="0">
                <a:effectLst/>
                <a:latin typeface="Rawline regular "/>
                <a:ea typeface="Aptos" panose="020B0004020202020204" pitchFamily="34" charset="0"/>
                <a:cs typeface="Times New Roman" panose="02020603050405020304" pitchFamily="18" charset="0"/>
              </a:rPr>
              <a:t>O processo de recebimento de bens públicos deve seguir as diretrizes estabelecidas pela </a:t>
            </a:r>
            <a:r>
              <a:rPr lang="pt-BR" sz="1100" b="1" u="sng" kern="100" dirty="0">
                <a:effectLst/>
                <a:latin typeface="Rawline regular "/>
                <a:ea typeface="Aptos" panose="020B0004020202020204" pitchFamily="34" charset="0"/>
                <a:cs typeface="Times New Roman" panose="02020603050405020304" pitchFamily="18" charset="0"/>
              </a:rPr>
              <a:t>Lei de Licitações (Lei 14.133/2021)</a:t>
            </a:r>
            <a:r>
              <a:rPr lang="pt-BR" sz="1100" kern="100" dirty="0">
                <a:effectLst/>
                <a:latin typeface="Rawline regular "/>
                <a:ea typeface="Aptos" panose="020B0004020202020204" pitchFamily="34" charset="0"/>
                <a:cs typeface="Times New Roman" panose="02020603050405020304" pitchFamily="18" charset="0"/>
              </a:rPr>
              <a:t>, além das </a:t>
            </a:r>
            <a:r>
              <a:rPr lang="pt-BR" sz="1100" b="1" u="sng" kern="100" dirty="0">
                <a:effectLst/>
                <a:latin typeface="Rawline regular "/>
                <a:ea typeface="Aptos" panose="020B0004020202020204" pitchFamily="34" charset="0"/>
                <a:cs typeface="Times New Roman" panose="02020603050405020304" pitchFamily="18" charset="0"/>
              </a:rPr>
              <a:t>Normas Brasileiras de Contabilidade Aplicadas ao Setor Público (NBCASP)</a:t>
            </a:r>
            <a:r>
              <a:rPr lang="pt-BR" sz="1100" kern="100" dirty="0">
                <a:effectLst/>
                <a:latin typeface="Rawline regular "/>
                <a:ea typeface="Aptos" panose="020B0004020202020204" pitchFamily="34" charset="0"/>
                <a:cs typeface="Times New Roman" panose="02020603050405020304" pitchFamily="18" charset="0"/>
              </a:rPr>
              <a:t>, que orientam a correta gestão e contabilização desses ativos.</a:t>
            </a:r>
            <a:endParaRPr lang="pt-BR" sz="1100" dirty="0">
              <a:latin typeface="Rawline regular "/>
            </a:endParaRPr>
          </a:p>
        </p:txBody>
      </p:sp>
    </p:spTree>
    <p:extLst>
      <p:ext uri="{BB962C8B-B14F-4D97-AF65-F5344CB8AC3E}">
        <p14:creationId xmlns:p14="http://schemas.microsoft.com/office/powerpoint/2010/main" val="1699095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96EB795-E211-7556-4F9D-C19616F1442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FE5DC19-6536-026C-1C67-9AB3FB29A1C9}"/>
              </a:ext>
            </a:extLst>
          </p:cNvPr>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884856AA-1323-35A9-1D3B-60D39BF5627F}"/>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3 </a:t>
            </a:r>
            <a:r>
              <a:rPr lang="pt-BR" sz="1800" b="1" dirty="0">
                <a:effectLst/>
                <a:latin typeface="Rawline regular "/>
                <a:ea typeface="Aptos" panose="020B0004020202020204" pitchFamily="34" charset="0"/>
                <a:cs typeface="Times New Roman" panose="02020603050405020304" pitchFamily="18" charset="0"/>
              </a:rPr>
              <a:t>Avaliação dos bens públicos</a:t>
            </a:r>
            <a:endParaRPr lang="pt-BR" sz="900" b="1" dirty="0">
              <a:latin typeface="Rawline regular "/>
            </a:endParaRPr>
          </a:p>
        </p:txBody>
      </p:sp>
      <p:sp>
        <p:nvSpPr>
          <p:cNvPr id="2" name="CaixaDeTexto 1">
            <a:extLst>
              <a:ext uri="{FF2B5EF4-FFF2-40B4-BE49-F238E27FC236}">
                <a16:creationId xmlns:a16="http://schemas.microsoft.com/office/drawing/2014/main" id="{080F0FE7-A28A-4AFF-AB8D-D61DF3CF700C}"/>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DAABB69D-B423-642D-4E4F-70A505A330E8}"/>
              </a:ext>
            </a:extLst>
          </p:cNvPr>
          <p:cNvSpPr txBox="1"/>
          <p:nvPr/>
        </p:nvSpPr>
        <p:spPr>
          <a:xfrm>
            <a:off x="145212" y="625887"/>
            <a:ext cx="8862736" cy="3617016"/>
          </a:xfrm>
          <a:prstGeom prst="rect">
            <a:avLst/>
          </a:prstGeom>
          <a:noFill/>
        </p:spPr>
        <p:txBody>
          <a:bodyPr wrap="square">
            <a:spAutoFit/>
          </a:bodyPr>
          <a:lstStyle/>
          <a:p>
            <a:pPr marL="400050" indent="-400050">
              <a:lnSpc>
                <a:spcPct val="115000"/>
              </a:lnSpc>
              <a:spcAft>
                <a:spcPts val="800"/>
              </a:spcAft>
              <a:buAutoNum type="romanLcParenR"/>
            </a:pPr>
            <a:r>
              <a:rPr lang="pt-BR" sz="1800" b="1" kern="100" dirty="0">
                <a:effectLst/>
                <a:latin typeface="Aptos" panose="020B0004020202020204" pitchFamily="34" charset="0"/>
                <a:ea typeface="Aptos" panose="020B0004020202020204" pitchFamily="34" charset="0"/>
                <a:cs typeface="Times New Roman" panose="02020603050405020304" pitchFamily="18" charset="0"/>
              </a:rPr>
              <a:t>Número de tombamento : </a:t>
            </a:r>
            <a:r>
              <a:rPr lang="pt-BR" u="sng" kern="100" dirty="0">
                <a:effectLst/>
                <a:latin typeface="Aptos" panose="020B0004020202020204" pitchFamily="34" charset="0"/>
                <a:ea typeface="Aptos" panose="020B0004020202020204" pitchFamily="34" charset="0"/>
                <a:cs typeface="Times New Roman" panose="02020603050405020304" pitchFamily="18" charset="0"/>
              </a:rPr>
              <a:t>É</a:t>
            </a:r>
            <a:r>
              <a:rPr lang="pt-BR" u="sng" kern="100" dirty="0">
                <a:effectLst/>
                <a:latin typeface="Rawline regular "/>
                <a:ea typeface="Aptos" panose="020B0004020202020204" pitchFamily="34" charset="0"/>
                <a:cs typeface="Times New Roman" panose="02020603050405020304" pitchFamily="18" charset="0"/>
              </a:rPr>
              <a:t> um identificador único atribuído a cada bem pertencente ao patrimônio público</a:t>
            </a:r>
            <a:r>
              <a:rPr lang="pt-BR" kern="100" dirty="0">
                <a:effectLst/>
                <a:latin typeface="Rawline regular "/>
                <a:ea typeface="Aptos" panose="020B0004020202020204" pitchFamily="34" charset="0"/>
                <a:cs typeface="Times New Roman" panose="02020603050405020304" pitchFamily="18" charset="0"/>
              </a:rPr>
              <a:t>, que visa facilitar o controle, a rastreabilidade e a gestão dos ativos. O tombamento é um procedimento essencial para a administração pública, contribuindo para a transparência e a responsabilidade na gestão dos recursos.</a:t>
            </a:r>
          </a:p>
          <a:p>
            <a:pPr marL="457200">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Definição</a:t>
            </a:r>
            <a:r>
              <a:rPr lang="pt-BR" kern="100" dirty="0">
                <a:effectLst/>
                <a:latin typeface="Rawline regular "/>
                <a:ea typeface="Aptos" panose="020B0004020202020204" pitchFamily="34" charset="0"/>
                <a:cs typeface="Times New Roman" panose="02020603050405020304" pitchFamily="18" charset="0"/>
              </a:rPr>
              <a:t>: </a:t>
            </a:r>
            <a:r>
              <a:rPr lang="pt-BR" u="sng" kern="100" dirty="0">
                <a:effectLst/>
                <a:latin typeface="Rawline regular "/>
                <a:ea typeface="Aptos" panose="020B0004020202020204" pitchFamily="34" charset="0"/>
                <a:cs typeface="Times New Roman" panose="02020603050405020304" pitchFamily="18" charset="0"/>
              </a:rPr>
              <a:t>O tombamento é o registro formal de um bem no sistema de controle patrimonial da entidade pública. </a:t>
            </a:r>
            <a:r>
              <a:rPr lang="pt-BR" kern="100" dirty="0">
                <a:effectLst/>
                <a:latin typeface="Rawline regular "/>
                <a:ea typeface="Aptos" panose="020B0004020202020204" pitchFamily="34" charset="0"/>
                <a:cs typeface="Times New Roman" panose="02020603050405020304" pitchFamily="18" charset="0"/>
              </a:rPr>
              <a:t>O número de tombamento é o código que identifica cada ativo, garantindo que ele seja facilmente rastreável.</a:t>
            </a:r>
          </a:p>
          <a:p>
            <a:pPr marL="457200">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 Objetivos</a:t>
            </a:r>
            <a:r>
              <a:rPr lang="pt-BR" kern="100" dirty="0">
                <a:effectLst/>
                <a:latin typeface="Rawline regular "/>
                <a:ea typeface="Aptos" panose="020B0004020202020204" pitchFamily="34" charset="0"/>
                <a:cs typeface="Times New Roman" panose="02020603050405020304" pitchFamily="18" charset="0"/>
              </a:rPr>
              <a:t>: </a:t>
            </a:r>
          </a:p>
          <a:p>
            <a:pPr marL="742950" lvl="1" indent="-285750">
              <a:lnSpc>
                <a:spcPct val="115000"/>
              </a:lnSpc>
              <a:spcAft>
                <a:spcPts val="800"/>
              </a:spcAft>
              <a:buSzPts val="1000"/>
              <a:buFont typeface="Courier New" panose="02070309020205020404" pitchFamily="49" charset="0"/>
              <a:buChar char="o"/>
              <a:tabLst>
                <a:tab pos="914400" algn="l"/>
              </a:tabLst>
            </a:pPr>
            <a:r>
              <a:rPr lang="pt-BR" kern="100" dirty="0">
                <a:effectLst/>
                <a:latin typeface="Rawline regular "/>
                <a:ea typeface="Aptos" panose="020B0004020202020204" pitchFamily="34" charset="0"/>
                <a:cs typeface="Times New Roman" panose="02020603050405020304" pitchFamily="18" charset="0"/>
              </a:rPr>
              <a:t>Facilitar a gestão e o controle dos bens públicos.</a:t>
            </a:r>
          </a:p>
          <a:p>
            <a:pPr marL="742950" lvl="1" indent="-285750">
              <a:lnSpc>
                <a:spcPct val="115000"/>
              </a:lnSpc>
              <a:spcAft>
                <a:spcPts val="800"/>
              </a:spcAft>
              <a:buSzPts val="1000"/>
              <a:buFont typeface="Courier New" panose="02070309020205020404" pitchFamily="49" charset="0"/>
              <a:buChar char="o"/>
              <a:tabLst>
                <a:tab pos="914400" algn="l"/>
              </a:tabLst>
            </a:pPr>
            <a:r>
              <a:rPr lang="pt-BR" kern="100" dirty="0">
                <a:effectLst/>
                <a:latin typeface="Rawline regular "/>
                <a:ea typeface="Aptos" panose="020B0004020202020204" pitchFamily="34" charset="0"/>
                <a:cs typeface="Times New Roman" panose="02020603050405020304" pitchFamily="18" charset="0"/>
              </a:rPr>
              <a:t>Garantir a transparência na utilização e na movimentação dos ativos.</a:t>
            </a:r>
          </a:p>
          <a:p>
            <a:pPr marL="742950" lvl="1" indent="-285750">
              <a:lnSpc>
                <a:spcPct val="115000"/>
              </a:lnSpc>
              <a:spcAft>
                <a:spcPts val="800"/>
              </a:spcAft>
              <a:buSzPts val="1000"/>
              <a:buFont typeface="Courier New" panose="02070309020205020404" pitchFamily="49" charset="0"/>
              <a:buChar char="o"/>
              <a:tabLst>
                <a:tab pos="914400" algn="l"/>
              </a:tabLst>
            </a:pPr>
            <a:r>
              <a:rPr lang="pt-BR" kern="100" dirty="0">
                <a:effectLst/>
                <a:latin typeface="Rawline regular "/>
                <a:ea typeface="Aptos" panose="020B0004020202020204" pitchFamily="34" charset="0"/>
                <a:cs typeface="Times New Roman" panose="02020603050405020304" pitchFamily="18" charset="0"/>
              </a:rPr>
              <a:t>Prevenir fraudes e perdas patrimoniais.</a:t>
            </a:r>
          </a:p>
          <a:p>
            <a:pPr marL="457200" lvl="1">
              <a:lnSpc>
                <a:spcPct val="115000"/>
              </a:lnSpc>
              <a:spcAft>
                <a:spcPts val="800"/>
              </a:spcAft>
              <a:buSzPts val="1000"/>
              <a:tabLst>
                <a:tab pos="914400" algn="l"/>
              </a:tabLst>
            </a:pPr>
            <a:r>
              <a:rPr lang="pt-BR" sz="1050" b="1" kern="100" dirty="0">
                <a:effectLst/>
                <a:latin typeface="Rawline regular "/>
                <a:ea typeface="Aptos" panose="020B0004020202020204" pitchFamily="34" charset="0"/>
                <a:cs typeface="Times New Roman" panose="02020603050405020304" pitchFamily="18" charset="0"/>
              </a:rPr>
              <a:t>Nota:</a:t>
            </a:r>
            <a:r>
              <a:rPr lang="pt-BR" sz="1050" kern="100" dirty="0">
                <a:effectLst/>
                <a:latin typeface="Rawline regular "/>
                <a:ea typeface="Aptos" panose="020B0004020202020204" pitchFamily="34" charset="0"/>
                <a:cs typeface="Times New Roman" panose="02020603050405020304" pitchFamily="18" charset="0"/>
              </a:rPr>
              <a:t> O tombamento de bens públicos deve seguir as diretrizes da </a:t>
            </a:r>
            <a:r>
              <a:rPr lang="pt-BR" sz="1050" b="1" kern="100" dirty="0">
                <a:effectLst/>
                <a:latin typeface="Rawline regular "/>
                <a:ea typeface="Aptos" panose="020B0004020202020204" pitchFamily="34" charset="0"/>
                <a:cs typeface="Times New Roman" panose="02020603050405020304" pitchFamily="18" charset="0"/>
              </a:rPr>
              <a:t>Lei de Licitações (Lei 14.133/2021), </a:t>
            </a:r>
            <a:r>
              <a:rPr lang="pt-BR" sz="1050" kern="100" dirty="0">
                <a:effectLst/>
                <a:latin typeface="Rawline regular "/>
                <a:ea typeface="Aptos" panose="020B0004020202020204" pitchFamily="34" charset="0"/>
                <a:cs typeface="Times New Roman" panose="02020603050405020304" pitchFamily="18" charset="0"/>
              </a:rPr>
              <a:t>e das </a:t>
            </a:r>
            <a:r>
              <a:rPr lang="pt-BR" sz="1050" b="1" kern="100" dirty="0">
                <a:effectLst/>
                <a:latin typeface="Rawline regular "/>
                <a:ea typeface="Aptos" panose="020B0004020202020204" pitchFamily="34" charset="0"/>
                <a:cs typeface="Times New Roman" panose="02020603050405020304" pitchFamily="18" charset="0"/>
              </a:rPr>
              <a:t>Normas Brasileiras de Contabilidade Aplicadas ao Setor Público (NBCASP), </a:t>
            </a:r>
            <a:r>
              <a:rPr lang="pt-BR" sz="1050" kern="100" dirty="0">
                <a:effectLst/>
                <a:latin typeface="Rawline regular "/>
                <a:ea typeface="Aptos" panose="020B0004020202020204" pitchFamily="34" charset="0"/>
                <a:cs typeface="Times New Roman" panose="02020603050405020304" pitchFamily="18" charset="0"/>
              </a:rPr>
              <a:t>que orientam a contabilização e a gestão dos ativos no setor público.</a:t>
            </a:r>
          </a:p>
        </p:txBody>
      </p:sp>
    </p:spTree>
    <p:extLst>
      <p:ext uri="{BB962C8B-B14F-4D97-AF65-F5344CB8AC3E}">
        <p14:creationId xmlns:p14="http://schemas.microsoft.com/office/powerpoint/2010/main" val="18859912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3 </a:t>
            </a:r>
            <a:r>
              <a:rPr lang="pt-BR" sz="1800" b="1" dirty="0">
                <a:effectLst/>
                <a:latin typeface="Rawline regular "/>
                <a:ea typeface="Aptos" panose="020B0004020202020204" pitchFamily="34" charset="0"/>
                <a:cs typeface="Times New Roman" panose="02020603050405020304" pitchFamily="18" charset="0"/>
              </a:rPr>
              <a:t>Avaliação dos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701F7EBB-3E67-7CA4-62B1-5567E078A6B3}"/>
              </a:ext>
            </a:extLst>
          </p:cNvPr>
          <p:cNvSpPr txBox="1"/>
          <p:nvPr/>
        </p:nvSpPr>
        <p:spPr>
          <a:xfrm>
            <a:off x="209760" y="615129"/>
            <a:ext cx="8729844" cy="3634649"/>
          </a:xfrm>
          <a:prstGeom prst="rect">
            <a:avLst/>
          </a:prstGeom>
          <a:noFill/>
        </p:spPr>
        <p:txBody>
          <a:bodyPr wrap="square">
            <a:spAutoFit/>
          </a:bodyPr>
          <a:lstStyle/>
          <a:p>
            <a:pPr marL="400050" indent="-400050">
              <a:lnSpc>
                <a:spcPct val="115000"/>
              </a:lnSpc>
              <a:spcAft>
                <a:spcPts val="800"/>
              </a:spcAft>
              <a:buAutoNum type="romanLcParenR"/>
            </a:pPr>
            <a:r>
              <a:rPr lang="pt-BR" sz="1800" b="1" kern="100" dirty="0">
                <a:effectLst/>
                <a:latin typeface="Aptos" panose="020B0004020202020204" pitchFamily="34" charset="0"/>
                <a:ea typeface="Aptos" panose="020B0004020202020204" pitchFamily="34" charset="0"/>
                <a:cs typeface="Times New Roman" panose="02020603050405020304" pitchFamily="18" charset="0"/>
              </a:rPr>
              <a:t>Número de tombamento</a:t>
            </a:r>
          </a:p>
          <a:p>
            <a:pPr marL="457200">
              <a:lnSpc>
                <a:spcPct val="115000"/>
              </a:lnSpc>
              <a:spcAft>
                <a:spcPts val="800"/>
              </a:spcAft>
            </a:pPr>
            <a:r>
              <a:rPr lang="pt-BR" b="1" dirty="0"/>
              <a:t>📌 </a:t>
            </a:r>
            <a:r>
              <a:rPr lang="pt-BR" b="1" kern="100" dirty="0">
                <a:effectLst/>
                <a:latin typeface="Rawline regular "/>
                <a:ea typeface="Aptos" panose="020B0004020202020204" pitchFamily="34" charset="0"/>
                <a:cs typeface="Times New Roman" panose="02020603050405020304" pitchFamily="18" charset="0"/>
              </a:rPr>
              <a:t>Processo de Tombamento</a:t>
            </a:r>
            <a:r>
              <a:rPr lang="pt-BR"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Recebimento do Bem</a:t>
            </a:r>
            <a:r>
              <a:rPr lang="pt-BR" kern="100" dirty="0">
                <a:effectLst/>
                <a:latin typeface="Rawline regular "/>
                <a:ea typeface="Aptos" panose="020B0004020202020204" pitchFamily="34" charset="0"/>
                <a:cs typeface="Times New Roman" panose="02020603050405020304" pitchFamily="18" charset="0"/>
              </a:rPr>
              <a:t>: Ao receber um bem, a entidade pública realiza uma inspeção e, se tudo estiver conforme, procede com o registro.</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Registro Contábil</a:t>
            </a:r>
            <a:r>
              <a:rPr lang="pt-BR" kern="100" dirty="0">
                <a:effectLst/>
                <a:latin typeface="Rawline regular "/>
                <a:ea typeface="Aptos" panose="020B0004020202020204" pitchFamily="34" charset="0"/>
                <a:cs typeface="Times New Roman" panose="02020603050405020304" pitchFamily="18" charset="0"/>
              </a:rPr>
              <a:t>: O bem é registrado no sistema de patrimônio da entidade, </a:t>
            </a:r>
            <a:r>
              <a:rPr lang="pt-BR" b="1" u="sng" kern="100" dirty="0">
                <a:effectLst/>
                <a:latin typeface="Rawline regular "/>
                <a:ea typeface="Aptos" panose="020B0004020202020204" pitchFamily="34" charset="0"/>
                <a:cs typeface="Times New Roman" panose="02020603050405020304" pitchFamily="18" charset="0"/>
              </a:rPr>
              <a:t>recebendo um número de tombamento exclusivo</a:t>
            </a:r>
            <a:r>
              <a:rPr lang="pt-BR" kern="100" dirty="0">
                <a:effectLst/>
                <a:latin typeface="Rawline regular "/>
                <a:ea typeface="Aptos" panose="020B0004020202020204" pitchFamily="34" charset="0"/>
                <a:cs typeface="Times New Roman" panose="02020603050405020304" pitchFamily="18" charset="0"/>
              </a:rPr>
              <a:t>, que geralmente é acompanhado de informações como descrição, valor, localização e data de aquisição.</a:t>
            </a:r>
          </a:p>
          <a:p>
            <a:pPr marL="742950" lvl="1" indent="-285750">
              <a:lnSpc>
                <a:spcPct val="115000"/>
              </a:lnSpc>
              <a:spcAft>
                <a:spcPts val="800"/>
              </a:spcAft>
              <a:buSzPts val="1000"/>
              <a:buFont typeface="Courier New" panose="02070309020205020404" pitchFamily="49" charset="0"/>
              <a:buChar char="o"/>
              <a:tabLst>
                <a:tab pos="914400" algn="l"/>
              </a:tabLst>
            </a:pPr>
            <a:r>
              <a:rPr lang="pt-BR" b="1" kern="100" dirty="0">
                <a:effectLst/>
                <a:latin typeface="Rawline regular "/>
                <a:ea typeface="Aptos" panose="020B0004020202020204" pitchFamily="34" charset="0"/>
                <a:cs typeface="Times New Roman" panose="02020603050405020304" pitchFamily="18" charset="0"/>
              </a:rPr>
              <a:t>Documentação</a:t>
            </a:r>
            <a:r>
              <a:rPr lang="pt-BR" kern="100" dirty="0">
                <a:effectLst/>
                <a:latin typeface="Rawline regular "/>
                <a:ea typeface="Aptos" panose="020B0004020202020204" pitchFamily="34" charset="0"/>
                <a:cs typeface="Times New Roman" panose="02020603050405020304" pitchFamily="18" charset="0"/>
              </a:rPr>
              <a:t>: O número de tombamento deve ser documentado em relatórios e sistemas contábeis, permitindo fácil consulta e auditoria.</a:t>
            </a:r>
          </a:p>
          <a:p>
            <a:pPr marL="457200">
              <a:lnSpc>
                <a:spcPct val="115000"/>
              </a:lnSpc>
              <a:spcAft>
                <a:spcPts val="800"/>
              </a:spcAft>
            </a:pPr>
            <a:r>
              <a:rPr lang="pt-BR" b="1" kern="100" dirty="0">
                <a:effectLst/>
                <a:latin typeface="Rawline regular "/>
                <a:ea typeface="Aptos" panose="020B0004020202020204" pitchFamily="34" charset="0"/>
                <a:cs typeface="Times New Roman" panose="02020603050405020304" pitchFamily="18" charset="0"/>
              </a:rPr>
              <a:t>Importância</a:t>
            </a:r>
            <a:r>
              <a:rPr lang="pt-BR" kern="100" dirty="0">
                <a:effectLst/>
                <a:latin typeface="Rawline regular "/>
                <a:ea typeface="Aptos" panose="020B0004020202020204" pitchFamily="34" charset="0"/>
                <a:cs typeface="Times New Roman" panose="02020603050405020304" pitchFamily="18" charset="0"/>
              </a:rPr>
              <a:t>: O número de tombamento é crucial para a boa governança e a gestão eficiente dos recursos públicos. Ele permite um controle rigoroso sobre os ativos, ajudando a evitar a perda ou o uso inadequado de bens públicos.</a:t>
            </a:r>
          </a:p>
        </p:txBody>
      </p:sp>
    </p:spTree>
    <p:extLst>
      <p:ext uri="{BB962C8B-B14F-4D97-AF65-F5344CB8AC3E}">
        <p14:creationId xmlns:p14="http://schemas.microsoft.com/office/powerpoint/2010/main" val="26444950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4 </a:t>
            </a:r>
            <a:r>
              <a:rPr lang="pt-BR" sz="1800" b="1" dirty="0">
                <a:effectLst/>
                <a:latin typeface="Rawline regular "/>
                <a:ea typeface="Aptos" panose="020B0004020202020204" pitchFamily="34" charset="0"/>
                <a:cs typeface="Times New Roman" panose="02020603050405020304" pitchFamily="18" charset="0"/>
              </a:rPr>
              <a:t>Depreciação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6993165C-5D5F-3B2B-4CB7-3059FF971C4B}"/>
              </a:ext>
            </a:extLst>
          </p:cNvPr>
          <p:cNvSpPr txBox="1"/>
          <p:nvPr/>
        </p:nvSpPr>
        <p:spPr>
          <a:xfrm>
            <a:off x="231276" y="711951"/>
            <a:ext cx="8041355" cy="3266151"/>
          </a:xfrm>
          <a:prstGeom prst="rect">
            <a:avLst/>
          </a:prstGeom>
          <a:noFill/>
        </p:spPr>
        <p:txBody>
          <a:bodyPr wrap="square">
            <a:spAutoFit/>
          </a:bodyPr>
          <a:lstStyle/>
          <a:p>
            <a:pPr>
              <a:lnSpc>
                <a:spcPct val="150000"/>
              </a:lnSpc>
              <a:spcAft>
                <a:spcPts val="800"/>
              </a:spcAft>
            </a:pPr>
            <a:r>
              <a:rPr lang="pt-BR" sz="1800" b="1" kern="100" dirty="0">
                <a:effectLst/>
                <a:latin typeface="Aptos" panose="020B0004020202020204" pitchFamily="34" charset="0"/>
                <a:ea typeface="Aptos" panose="020B0004020202020204" pitchFamily="34" charset="0"/>
                <a:cs typeface="Times New Roman" panose="02020603050405020304" pitchFamily="18" charset="0"/>
              </a:rPr>
              <a:t>- Estima a perda de valor dos bens ao longo do tempo.</a:t>
            </a:r>
          </a:p>
          <a:p>
            <a:pPr>
              <a:lnSpc>
                <a:spcPct val="150000"/>
              </a:lnSpc>
              <a:spcAft>
                <a:spcPts val="800"/>
              </a:spcAft>
            </a:pPr>
            <a:r>
              <a:rPr lang="pt-BR" sz="1800" b="1" kern="100" dirty="0">
                <a:effectLst/>
                <a:latin typeface="Aptos" panose="020B0004020202020204" pitchFamily="34" charset="0"/>
                <a:ea typeface="Aptos" panose="020B0004020202020204" pitchFamily="34" charset="0"/>
                <a:cs typeface="Times New Roman" panose="02020603050405020304" pitchFamily="18" charset="0"/>
              </a:rPr>
              <a:t>- Depreciação, Amortização e Exaustão: Diferentes formas de mensuração da depreciação.</a:t>
            </a:r>
          </a:p>
          <a:p>
            <a:pPr>
              <a:lnSpc>
                <a:spcPct val="150000"/>
              </a:lnSpc>
              <a:spcAft>
                <a:spcPts val="800"/>
              </a:spcAft>
            </a:pPr>
            <a:r>
              <a:rPr lang="pt-BR" sz="1800" b="1" kern="100" dirty="0">
                <a:effectLst/>
                <a:latin typeface="Aptos" panose="020B0004020202020204" pitchFamily="34" charset="0"/>
                <a:ea typeface="Aptos" panose="020B0004020202020204" pitchFamily="34" charset="0"/>
                <a:cs typeface="Times New Roman" panose="02020603050405020304" pitchFamily="18" charset="0"/>
              </a:rPr>
              <a:t>- Vida Útil e Valor Residual: Período estimado de utilização e valor ao fim da vida útil.</a:t>
            </a:r>
          </a:p>
          <a:p>
            <a:pPr>
              <a:lnSpc>
                <a:spcPct val="150000"/>
              </a:lnSpc>
              <a:spcAft>
                <a:spcPts val="800"/>
              </a:spcAft>
            </a:pPr>
            <a:r>
              <a:rPr lang="pt-BR" sz="1800" b="1" kern="100" dirty="0">
                <a:effectLst/>
                <a:latin typeface="Aptos" panose="020B0004020202020204" pitchFamily="34" charset="0"/>
                <a:ea typeface="Aptos" panose="020B0004020202020204" pitchFamily="34" charset="0"/>
                <a:cs typeface="Times New Roman" panose="02020603050405020304" pitchFamily="18" charset="0"/>
              </a:rPr>
              <a:t>- Métodos de Depreciação: Técnicas para calcular a depreciação (linear, acelerada</a:t>
            </a:r>
            <a:r>
              <a:rPr lang="pt-BR" sz="1800" b="1" kern="100">
                <a:effectLst/>
                <a:latin typeface="Aptos" panose="020B0004020202020204" pitchFamily="34" charset="0"/>
                <a:ea typeface="Aptos" panose="020B0004020202020204" pitchFamily="34" charset="0"/>
                <a:cs typeface="Times New Roman" panose="02020603050405020304" pitchFamily="18" charset="0"/>
              </a:rPr>
              <a:t>, </a:t>
            </a:r>
            <a:r>
              <a:rPr lang="pt-BR" sz="1800" b="1" kern="100">
                <a:latin typeface="Aptos" panose="020B0004020202020204" pitchFamily="34" charset="0"/>
                <a:ea typeface="Aptos" panose="020B0004020202020204" pitchFamily="34" charset="0"/>
                <a:cs typeface="Times New Roman" panose="02020603050405020304" pitchFamily="18" charset="0"/>
              </a:rPr>
              <a:t>u</a:t>
            </a:r>
            <a:r>
              <a:rPr lang="pt-BR" sz="1800" b="1" kern="100">
                <a:effectLst/>
                <a:latin typeface="Aptos" panose="020B0004020202020204" pitchFamily="34" charset="0"/>
                <a:ea typeface="Aptos" panose="020B0004020202020204" pitchFamily="34" charset="0"/>
                <a:cs typeface="Times New Roman" panose="02020603050405020304" pitchFamily="18" charset="0"/>
              </a:rPr>
              <a:t>nidades </a:t>
            </a:r>
            <a:r>
              <a:rPr lang="pt-BR" sz="1800" b="1" kern="100" dirty="0">
                <a:effectLst/>
                <a:latin typeface="Aptos" panose="020B0004020202020204" pitchFamily="34" charset="0"/>
                <a:ea typeface="Aptos" panose="020B0004020202020204" pitchFamily="34" charset="0"/>
                <a:cs typeface="Times New Roman" panose="02020603050405020304" pitchFamily="18" charset="0"/>
              </a:rPr>
              <a:t>produzidas).</a:t>
            </a:r>
            <a:endParaRPr lang="pt-BR" sz="1600" dirty="0"/>
          </a:p>
        </p:txBody>
      </p:sp>
    </p:spTree>
    <p:extLst>
      <p:ext uri="{BB962C8B-B14F-4D97-AF65-F5344CB8AC3E}">
        <p14:creationId xmlns:p14="http://schemas.microsoft.com/office/powerpoint/2010/main" val="283330696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4 </a:t>
            </a:r>
            <a:r>
              <a:rPr lang="pt-BR" sz="1800" b="1" dirty="0">
                <a:effectLst/>
                <a:latin typeface="Rawline regular "/>
                <a:ea typeface="Aptos" panose="020B0004020202020204" pitchFamily="34" charset="0"/>
                <a:cs typeface="Times New Roman" panose="02020603050405020304" pitchFamily="18" charset="0"/>
              </a:rPr>
              <a:t>Depreciação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6993165C-5D5F-3B2B-4CB7-3059FF971C4B}"/>
              </a:ext>
            </a:extLst>
          </p:cNvPr>
          <p:cNvSpPr txBox="1"/>
          <p:nvPr/>
        </p:nvSpPr>
        <p:spPr>
          <a:xfrm>
            <a:off x="199002" y="582855"/>
            <a:ext cx="8676057" cy="3545330"/>
          </a:xfrm>
          <a:prstGeom prst="rect">
            <a:avLst/>
          </a:prstGeom>
          <a:noFill/>
        </p:spPr>
        <p:txBody>
          <a:bodyPr wrap="square">
            <a:spAutoFit/>
          </a:bodyPr>
          <a:lstStyle/>
          <a:p>
            <a:pPr marL="342900" indent="-342900">
              <a:lnSpc>
                <a:spcPct val="115000"/>
              </a:lnSpc>
              <a:spcAft>
                <a:spcPts val="800"/>
              </a:spcAft>
              <a:buAutoNum type="alphaLcParenR"/>
            </a:pPr>
            <a:r>
              <a:rPr lang="pt-BR" sz="1800" b="1" kern="100" dirty="0">
                <a:effectLst/>
                <a:latin typeface="Rawline regular "/>
                <a:ea typeface="Aptos" panose="020B0004020202020204" pitchFamily="34" charset="0"/>
                <a:cs typeface="Times New Roman" panose="02020603050405020304" pitchFamily="18" charset="0"/>
              </a:rPr>
              <a:t>Depreciação</a:t>
            </a:r>
          </a:p>
          <a:p>
            <a:pPr>
              <a:lnSpc>
                <a:spcPct val="115000"/>
              </a:lnSpc>
              <a:spcAft>
                <a:spcPts val="800"/>
              </a:spcAft>
            </a:pPr>
            <a:r>
              <a:rPr lang="pt-BR" sz="1300" kern="100" dirty="0">
                <a:effectLst/>
                <a:latin typeface="Rawline regular "/>
                <a:ea typeface="Aptos" panose="020B0004020202020204" pitchFamily="34" charset="0"/>
                <a:cs typeface="Times New Roman" panose="02020603050405020304" pitchFamily="18" charset="0"/>
              </a:rPr>
              <a:t>Processo contábil que reconhece a redução do valor de um bem ao longo do tempo, devido ao desgaste, uso, obsolescência ou outros fatores que afetam sua vida útil. No setor público brasileiro, a depreciação é fundamental para uma gestão patrimonial responsável e precisa.</a:t>
            </a:r>
          </a:p>
          <a:p>
            <a:pPr marL="457200">
              <a:lnSpc>
                <a:spcPct val="115000"/>
              </a:lnSpc>
              <a:spcAft>
                <a:spcPts val="800"/>
              </a:spcAft>
            </a:pPr>
            <a:r>
              <a:rPr lang="pt-BR" sz="1300" b="1" kern="100" dirty="0">
                <a:effectLst/>
                <a:latin typeface="Rawline regular "/>
                <a:ea typeface="Aptos" panose="020B0004020202020204" pitchFamily="34" charset="0"/>
                <a:cs typeface="Times New Roman" panose="02020603050405020304" pitchFamily="18" charset="0"/>
              </a:rPr>
              <a:t>Definição</a:t>
            </a:r>
            <a:r>
              <a:rPr lang="pt-BR" sz="1300"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300" kern="100" dirty="0">
                <a:effectLst/>
                <a:latin typeface="Rawline regular "/>
                <a:ea typeface="Aptos" panose="020B0004020202020204" pitchFamily="34" charset="0"/>
                <a:cs typeface="Times New Roman" panose="02020603050405020304" pitchFamily="18" charset="0"/>
              </a:rPr>
              <a:t>A depreciação refere-se ao processo de alocação do custo de um ativo tangível ao longo de sua vida útil. Isso ajuda a refletir o valor real do ativo nas demonstrações financeiras.</a:t>
            </a:r>
          </a:p>
          <a:p>
            <a:pPr marL="457200">
              <a:lnSpc>
                <a:spcPct val="115000"/>
              </a:lnSpc>
              <a:spcAft>
                <a:spcPts val="800"/>
              </a:spcAft>
            </a:pPr>
            <a:r>
              <a:rPr lang="pt-BR" sz="1300" b="1" kern="100" dirty="0">
                <a:effectLst/>
                <a:latin typeface="Rawline regular "/>
                <a:ea typeface="Aptos" panose="020B0004020202020204" pitchFamily="34" charset="0"/>
                <a:cs typeface="Times New Roman" panose="02020603050405020304" pitchFamily="18" charset="0"/>
              </a:rPr>
              <a:t>Objetivo</a:t>
            </a:r>
            <a:r>
              <a:rPr lang="pt-BR" sz="1300"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300" kern="100" dirty="0">
                <a:effectLst/>
                <a:latin typeface="Rawline regular "/>
                <a:ea typeface="Aptos" panose="020B0004020202020204" pitchFamily="34" charset="0"/>
                <a:cs typeface="Times New Roman" panose="02020603050405020304" pitchFamily="18" charset="0"/>
              </a:rPr>
              <a:t>Reconhecer o desgaste e a perda de valor dos bens públicos, permitindo que a contabilidade pública represente adequadamente a situação patrimonial da entidade.</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300" kern="100" dirty="0">
                <a:effectLst/>
                <a:latin typeface="Rawline regular "/>
                <a:ea typeface="Aptos" panose="020B0004020202020204" pitchFamily="34" charset="0"/>
                <a:cs typeface="Times New Roman" panose="02020603050405020304" pitchFamily="18" charset="0"/>
              </a:rPr>
              <a:t>Auxiliar na avaliação do patrimônio e no planejamento orçamentário, considerando a necessidade de substituição ou manutenção dos ativos.</a:t>
            </a:r>
            <a:endParaRPr lang="pt-BR"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00954907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4 </a:t>
            </a:r>
            <a:r>
              <a:rPr lang="pt-BR" sz="1800" b="1" dirty="0">
                <a:effectLst/>
                <a:latin typeface="Rawline regular "/>
                <a:ea typeface="Aptos" panose="020B0004020202020204" pitchFamily="34" charset="0"/>
                <a:cs typeface="Times New Roman" panose="02020603050405020304" pitchFamily="18" charset="0"/>
              </a:rPr>
              <a:t>Depreciação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6993165C-5D5F-3B2B-4CB7-3059FF971C4B}"/>
              </a:ext>
            </a:extLst>
          </p:cNvPr>
          <p:cNvSpPr txBox="1"/>
          <p:nvPr/>
        </p:nvSpPr>
        <p:spPr>
          <a:xfrm>
            <a:off x="220518" y="604371"/>
            <a:ext cx="8589995" cy="3672800"/>
          </a:xfrm>
          <a:prstGeom prst="rect">
            <a:avLst/>
          </a:prstGeom>
          <a:noFill/>
        </p:spPr>
        <p:txBody>
          <a:bodyPr wrap="square">
            <a:spAutoFit/>
          </a:bodyPr>
          <a:lstStyle/>
          <a:p>
            <a:pPr marL="342900" indent="-342900">
              <a:lnSpc>
                <a:spcPct val="115000"/>
              </a:lnSpc>
              <a:spcAft>
                <a:spcPts val="800"/>
              </a:spcAft>
              <a:buAutoNum type="alphaLcParenR"/>
            </a:pPr>
            <a:r>
              <a:rPr lang="pt-BR" sz="1800" b="1" kern="100" dirty="0">
                <a:effectLst/>
                <a:latin typeface="Rawline regular "/>
                <a:ea typeface="Aptos" panose="020B0004020202020204" pitchFamily="34" charset="0"/>
                <a:cs typeface="Times New Roman" panose="02020603050405020304" pitchFamily="18" charset="0"/>
              </a:rPr>
              <a:t>Depreciação</a:t>
            </a:r>
          </a:p>
          <a:p>
            <a:pPr marL="457200">
              <a:lnSpc>
                <a:spcPct val="115000"/>
              </a:lnSpc>
              <a:spcAft>
                <a:spcPts val="800"/>
              </a:spcAft>
            </a:pPr>
            <a:r>
              <a:rPr lang="pt-BR" sz="1300" b="1" kern="100" dirty="0">
                <a:effectLst/>
                <a:latin typeface="Rawline regular "/>
                <a:ea typeface="Aptos" panose="020B0004020202020204" pitchFamily="34" charset="0"/>
                <a:cs typeface="Times New Roman" panose="02020603050405020304" pitchFamily="18" charset="0"/>
              </a:rPr>
              <a:t>Registro Contábil</a:t>
            </a:r>
            <a:r>
              <a:rPr lang="pt-BR" sz="1300"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300" kern="100" dirty="0">
                <a:effectLst/>
                <a:latin typeface="Rawline regular "/>
                <a:ea typeface="Aptos" panose="020B0004020202020204" pitchFamily="34" charset="0"/>
                <a:cs typeface="Times New Roman" panose="02020603050405020304" pitchFamily="18" charset="0"/>
              </a:rPr>
              <a:t>A depreciação deve ser registrada periodicamente nas demonstrações financeiras, reduzindo o valor contábil do ativo e reconhecendo a despesa de depreciação. Essa prática contribui para a transparência e a responsabilidade fiscal.</a:t>
            </a:r>
          </a:p>
          <a:p>
            <a:pPr marL="457200">
              <a:lnSpc>
                <a:spcPct val="115000"/>
              </a:lnSpc>
              <a:spcAft>
                <a:spcPts val="800"/>
              </a:spcAft>
            </a:pPr>
            <a:r>
              <a:rPr lang="pt-BR" sz="1300" b="1" kern="100" dirty="0">
                <a:effectLst/>
                <a:latin typeface="Rawline regular "/>
                <a:ea typeface="Aptos" panose="020B0004020202020204" pitchFamily="34" charset="0"/>
                <a:cs typeface="Times New Roman" panose="02020603050405020304" pitchFamily="18" charset="0"/>
              </a:rPr>
              <a:t>Regulação</a:t>
            </a:r>
            <a:r>
              <a:rPr lang="pt-BR" sz="1300"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300" kern="100" dirty="0">
                <a:effectLst/>
                <a:latin typeface="Rawline regular "/>
                <a:ea typeface="Aptos" panose="020B0004020202020204" pitchFamily="34" charset="0"/>
                <a:cs typeface="Times New Roman" panose="02020603050405020304" pitchFamily="18" charset="0"/>
              </a:rPr>
              <a:t>A depreciação de bens públicos é regida pelas </a:t>
            </a:r>
            <a:r>
              <a:rPr lang="pt-BR" sz="1300" b="1" u="sng" kern="100" dirty="0">
                <a:effectLst/>
                <a:latin typeface="Rawline regular "/>
                <a:ea typeface="Aptos" panose="020B0004020202020204" pitchFamily="34" charset="0"/>
                <a:cs typeface="Times New Roman" panose="02020603050405020304" pitchFamily="18" charset="0"/>
              </a:rPr>
              <a:t>Normas Brasileiras de Contabilidade Aplicadas ao Setor Público (NBCASP) e pelo Manual de Contabilidade Aplicada ao Setor Público (MCASP)</a:t>
            </a:r>
            <a:r>
              <a:rPr lang="pt-BR" sz="1300" kern="100" dirty="0">
                <a:effectLst/>
                <a:latin typeface="Rawline regular "/>
                <a:ea typeface="Aptos" panose="020B0004020202020204" pitchFamily="34" charset="0"/>
                <a:cs typeface="Times New Roman" panose="02020603050405020304" pitchFamily="18" charset="0"/>
              </a:rPr>
              <a:t>, que orientam as entidades sobre como contabilizar e relatar a depreciação de forma correta e consistente.</a:t>
            </a:r>
          </a:p>
          <a:p>
            <a:pPr>
              <a:lnSpc>
                <a:spcPct val="115000"/>
              </a:lnSpc>
              <a:spcAft>
                <a:spcPts val="800"/>
              </a:spcAft>
            </a:pPr>
            <a:r>
              <a:rPr lang="pt-BR" sz="1300" b="1" kern="100" dirty="0">
                <a:effectLst/>
                <a:latin typeface="Rawline regular "/>
                <a:ea typeface="Aptos" panose="020B0004020202020204" pitchFamily="34" charset="0"/>
                <a:cs typeface="Times New Roman" panose="02020603050405020304" pitchFamily="18" charset="0"/>
              </a:rPr>
              <a:t>Nota: </a:t>
            </a:r>
            <a:r>
              <a:rPr lang="pt-BR" sz="1300" kern="100" dirty="0">
                <a:effectLst/>
                <a:latin typeface="Rawline regular "/>
                <a:ea typeface="Aptos" panose="020B0004020202020204" pitchFamily="34" charset="0"/>
                <a:cs typeface="Times New Roman" panose="02020603050405020304" pitchFamily="18" charset="0"/>
              </a:rPr>
              <a:t>A depreciação é essencial para garantir que as demonstrações financeiras do setor público reflitam a realidade econômica dos ativos. Ela ajuda a administração pública a planejar a reposição de bens, a controlar gastos e a assegurar que os recursos públicos sejam geridos de forma eficaz e transparente. </a:t>
            </a:r>
            <a:r>
              <a:rPr lang="pt-BR" sz="1300" b="1" u="sng" kern="100" dirty="0">
                <a:effectLst/>
                <a:latin typeface="Rawline regular "/>
                <a:ea typeface="Aptos" panose="020B0004020202020204" pitchFamily="34" charset="0"/>
                <a:cs typeface="Times New Roman" panose="02020603050405020304" pitchFamily="18" charset="0"/>
              </a:rPr>
              <a:t>Além disso, contribui para a </a:t>
            </a:r>
            <a:r>
              <a:rPr lang="pt-BR" sz="1300" b="1" u="sng" kern="100" dirty="0" err="1">
                <a:effectLst/>
                <a:latin typeface="Rawline regular "/>
                <a:ea typeface="Aptos" panose="020B0004020202020204" pitchFamily="34" charset="0"/>
                <a:cs typeface="Times New Roman" panose="02020603050405020304" pitchFamily="18" charset="0"/>
              </a:rPr>
              <a:t>accountability</a:t>
            </a:r>
            <a:r>
              <a:rPr lang="pt-BR" sz="1300" b="1" u="sng" kern="100" dirty="0">
                <a:effectLst/>
                <a:latin typeface="Rawline regular "/>
                <a:ea typeface="Aptos" panose="020B0004020202020204" pitchFamily="34" charset="0"/>
                <a:cs typeface="Times New Roman" panose="02020603050405020304" pitchFamily="18" charset="0"/>
              </a:rPr>
              <a:t> e a confiança da sociedade na gestão dos ativos públicos.</a:t>
            </a:r>
            <a:endParaRPr lang="pt-BR" sz="1800" b="1" u="sng"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644795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4 </a:t>
            </a:r>
            <a:r>
              <a:rPr lang="pt-BR" sz="1800" b="1" dirty="0">
                <a:effectLst/>
                <a:latin typeface="Rawline regular "/>
                <a:ea typeface="Aptos" panose="020B0004020202020204" pitchFamily="34" charset="0"/>
                <a:cs typeface="Times New Roman" panose="02020603050405020304" pitchFamily="18" charset="0"/>
              </a:rPr>
              <a:t>Depreciação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74BA7BCB-D300-D0D1-2C9F-2D6D8AC4E08D}"/>
              </a:ext>
            </a:extLst>
          </p:cNvPr>
          <p:cNvSpPr txBox="1"/>
          <p:nvPr/>
        </p:nvSpPr>
        <p:spPr>
          <a:xfrm>
            <a:off x="231276" y="711951"/>
            <a:ext cx="8471660" cy="2508635"/>
          </a:xfrm>
          <a:prstGeom prst="rect">
            <a:avLst/>
          </a:prstGeom>
          <a:noFill/>
        </p:spPr>
        <p:txBody>
          <a:bodyPr wrap="square">
            <a:spAutoFit/>
          </a:bodyPr>
          <a:lstStyle/>
          <a:p>
            <a:pPr>
              <a:lnSpc>
                <a:spcPct val="115000"/>
              </a:lnSpc>
              <a:spcAft>
                <a:spcPts val="800"/>
              </a:spcAft>
            </a:pPr>
            <a:r>
              <a:rPr lang="pt-BR" sz="1800" b="1" dirty="0">
                <a:effectLst/>
                <a:latin typeface="Rawline regular "/>
                <a:ea typeface="Aptos" panose="020B0004020202020204" pitchFamily="34" charset="0"/>
                <a:cs typeface="Times New Roman" panose="02020603050405020304" pitchFamily="18" charset="0"/>
              </a:rPr>
              <a:t>b) Amortização</a:t>
            </a:r>
          </a:p>
          <a:p>
            <a:pPr>
              <a:lnSpc>
                <a:spcPct val="115000"/>
              </a:lnSpc>
              <a:spcAft>
                <a:spcPts val="800"/>
              </a:spcAft>
            </a:pPr>
            <a:r>
              <a:rPr lang="pt-BR" sz="1800" kern="100" dirty="0">
                <a:effectLst/>
                <a:latin typeface="Rawline regular "/>
                <a:ea typeface="Aptos" panose="020B0004020202020204" pitchFamily="34" charset="0"/>
                <a:cs typeface="Times New Roman" panose="02020603050405020304" pitchFamily="18" charset="0"/>
              </a:rPr>
              <a:t>A </a:t>
            </a:r>
            <a:r>
              <a:rPr lang="pt-BR" sz="1800" b="1" kern="100" dirty="0">
                <a:effectLst/>
                <a:latin typeface="Rawline regular "/>
                <a:ea typeface="Aptos" panose="020B0004020202020204" pitchFamily="34" charset="0"/>
                <a:cs typeface="Times New Roman" panose="02020603050405020304" pitchFamily="18" charset="0"/>
              </a:rPr>
              <a:t>amortização</a:t>
            </a:r>
            <a:r>
              <a:rPr lang="pt-BR" sz="1800" kern="100" dirty="0">
                <a:effectLst/>
                <a:latin typeface="Rawline regular "/>
                <a:ea typeface="Aptos" panose="020B0004020202020204" pitchFamily="34" charset="0"/>
                <a:cs typeface="Times New Roman" panose="02020603050405020304" pitchFamily="18" charset="0"/>
              </a:rPr>
              <a:t> refere-se ao </a:t>
            </a:r>
            <a:r>
              <a:rPr lang="pt-BR" sz="1800" u="sng" kern="100" dirty="0">
                <a:effectLst/>
                <a:latin typeface="Rawline regular "/>
                <a:ea typeface="Aptos" panose="020B0004020202020204" pitchFamily="34" charset="0"/>
                <a:cs typeface="Times New Roman" panose="02020603050405020304" pitchFamily="18" charset="0"/>
              </a:rPr>
              <a:t>processo de redução do valor de ativos intangíveis</a:t>
            </a:r>
            <a:r>
              <a:rPr lang="pt-BR" sz="1800" kern="100" dirty="0">
                <a:effectLst/>
                <a:latin typeface="Rawline regular "/>
                <a:ea typeface="Aptos" panose="020B0004020202020204" pitchFamily="34" charset="0"/>
                <a:cs typeface="Times New Roman" panose="02020603050405020304" pitchFamily="18" charset="0"/>
              </a:rPr>
              <a:t>, como patentes, softwares ou licenças. Semelhante à depreciação, a amortização aloca o custo do ativo ao longo de sua vida útil, refletindo sua diminuição de valor. Embora o foco principal da depreciação sejam os bens tangíveis, </a:t>
            </a:r>
            <a:r>
              <a:rPr lang="pt-BR" sz="1800" u="sng" kern="100" dirty="0">
                <a:effectLst/>
                <a:latin typeface="Rawline regular "/>
                <a:ea typeface="Aptos" panose="020B0004020202020204" pitchFamily="34" charset="0"/>
                <a:cs typeface="Times New Roman" panose="02020603050405020304" pitchFamily="18" charset="0"/>
              </a:rPr>
              <a:t>a amortização é igualmente importante para a gestão de ativos intangíveis.</a:t>
            </a:r>
          </a:p>
          <a:p>
            <a:pPr>
              <a:lnSpc>
                <a:spcPct val="115000"/>
              </a:lnSpc>
              <a:spcAft>
                <a:spcPts val="800"/>
              </a:spcAft>
            </a:pPr>
            <a:r>
              <a:rPr lang="pt-BR" b="1" dirty="0"/>
              <a:t>📌</a:t>
            </a:r>
            <a:r>
              <a:rPr lang="pt-BR" sz="1800" kern="100" dirty="0">
                <a:effectLst/>
                <a:latin typeface="Rawline regular "/>
                <a:ea typeface="Aptos" panose="020B0004020202020204" pitchFamily="34" charset="0"/>
                <a:cs typeface="Times New Roman" panose="02020603050405020304" pitchFamily="18" charset="0"/>
              </a:rPr>
              <a:t> </a:t>
            </a:r>
            <a:r>
              <a:rPr lang="pt-BR" sz="1800" b="1" kern="100" dirty="0">
                <a:latin typeface="Rawline regular "/>
                <a:ea typeface="Aptos" panose="020B0004020202020204" pitchFamily="34" charset="0"/>
                <a:cs typeface="Times New Roman" panose="02020603050405020304" pitchFamily="18" charset="0"/>
              </a:rPr>
              <a:t>Exemplo Prático: </a:t>
            </a:r>
            <a:r>
              <a:rPr lang="pt-BR" sz="1800" kern="100" dirty="0">
                <a:effectLst/>
                <a:latin typeface="Rawline regular "/>
                <a:ea typeface="Aptos" panose="020B0004020202020204" pitchFamily="34" charset="0"/>
                <a:cs typeface="Times New Roman" panose="02020603050405020304" pitchFamily="18" charset="0"/>
              </a:rPr>
              <a:t>Amortização de software de gestão.</a:t>
            </a:r>
            <a:endParaRPr lang="pt-BR" dirty="0">
              <a:latin typeface="Rawline regular "/>
            </a:endParaRPr>
          </a:p>
        </p:txBody>
      </p:sp>
    </p:spTree>
    <p:extLst>
      <p:ext uri="{BB962C8B-B14F-4D97-AF65-F5344CB8AC3E}">
        <p14:creationId xmlns:p14="http://schemas.microsoft.com/office/powerpoint/2010/main" val="1148819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1" y="-81002"/>
            <a:ext cx="9477487" cy="5224502"/>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59312" y="-16534"/>
            <a:ext cx="7959792" cy="784830"/>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1 </a:t>
            </a:r>
            <a:r>
              <a:rPr lang="pt-BR" sz="1800" b="1" dirty="0">
                <a:effectLst/>
                <a:latin typeface="Rawline regular "/>
                <a:ea typeface="Aptos" panose="020B0004020202020204" pitchFamily="34" charset="0"/>
                <a:cs typeface="Times New Roman" panose="02020603050405020304" pitchFamily="18" charset="0"/>
              </a:rPr>
              <a:t>Incorporação</a:t>
            </a:r>
            <a:endParaRPr lang="pt-BR" sz="1800" b="1" dirty="0">
              <a:latin typeface="Rawline regular "/>
            </a:endParaRPr>
          </a:p>
          <a:p>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4A9F934A-64A5-EEAC-6B06-F82F8A5D374E}"/>
              </a:ext>
            </a:extLst>
          </p:cNvPr>
          <p:cNvSpPr txBox="1"/>
          <p:nvPr/>
        </p:nvSpPr>
        <p:spPr>
          <a:xfrm>
            <a:off x="83539" y="577119"/>
            <a:ext cx="8514690" cy="3788858"/>
          </a:xfrm>
          <a:prstGeom prst="rect">
            <a:avLst/>
          </a:prstGeom>
          <a:noFill/>
        </p:spPr>
        <p:txBody>
          <a:bodyPr wrap="square">
            <a:spAutoFit/>
          </a:bodyPr>
          <a:lstStyle/>
          <a:p>
            <a:pPr>
              <a:lnSpc>
                <a:spcPct val="150000"/>
              </a:lnSpc>
            </a:pPr>
            <a:r>
              <a:rPr lang="pt-BR" sz="1800" b="1" u="sng" kern="100" dirty="0">
                <a:effectLst/>
                <a:latin typeface="Rawline regular "/>
                <a:ea typeface="Aptos" panose="020B0004020202020204" pitchFamily="34" charset="0"/>
                <a:cs typeface="Times New Roman" panose="02020603050405020304" pitchFamily="18" charset="0"/>
              </a:rPr>
              <a:t>Definição e relevância</a:t>
            </a:r>
            <a:r>
              <a:rPr lang="pt-BR" sz="1800" b="1" kern="100" dirty="0">
                <a:effectLst/>
                <a:latin typeface="Rawline regular "/>
                <a:ea typeface="Aptos" panose="020B0004020202020204" pitchFamily="34" charset="0"/>
                <a:cs typeface="Times New Roman" panose="02020603050405020304" pitchFamily="18" charset="0"/>
              </a:rPr>
              <a:t> </a:t>
            </a:r>
            <a:r>
              <a:rPr lang="pt-BR" sz="1800" kern="100" dirty="0">
                <a:effectLst/>
                <a:latin typeface="Rawline regular "/>
                <a:ea typeface="Aptos" panose="020B0004020202020204" pitchFamily="34" charset="0"/>
                <a:cs typeface="Times New Roman" panose="02020603050405020304" pitchFamily="18" charset="0"/>
              </a:rPr>
              <a:t>- Processo de incorporação dos bens adquiridos no patrimônio público governamental, essencial para a administração pública.</a:t>
            </a:r>
          </a:p>
          <a:p>
            <a:pPr>
              <a:lnSpc>
                <a:spcPct val="150000"/>
              </a:lnSpc>
            </a:pPr>
            <a:r>
              <a:rPr lang="pt-BR" sz="1800" b="1" u="sng" kern="100" dirty="0">
                <a:effectLst/>
                <a:latin typeface="Rawline regular "/>
                <a:ea typeface="Aptos" panose="020B0004020202020204" pitchFamily="34" charset="0"/>
                <a:cs typeface="Times New Roman" panose="02020603050405020304" pitchFamily="18" charset="0"/>
              </a:rPr>
              <a:t>Registro de Incorporação</a:t>
            </a:r>
            <a:r>
              <a:rPr lang="pt-BR" sz="1800" b="1" kern="100" dirty="0">
                <a:effectLst/>
                <a:latin typeface="Rawline regular "/>
                <a:ea typeface="Aptos" panose="020B0004020202020204" pitchFamily="34" charset="0"/>
                <a:cs typeface="Times New Roman" panose="02020603050405020304" pitchFamily="18" charset="0"/>
              </a:rPr>
              <a:t> </a:t>
            </a:r>
            <a:r>
              <a:rPr lang="pt-BR" sz="1800" kern="100" dirty="0">
                <a:effectLst/>
                <a:latin typeface="Rawline regular "/>
                <a:ea typeface="Aptos" panose="020B0004020202020204" pitchFamily="34" charset="0"/>
                <a:cs typeface="Times New Roman" panose="02020603050405020304" pitchFamily="18" charset="0"/>
              </a:rPr>
              <a:t>- Procedimentos e sistemas de controle interno utilizados para registrar bens.</a:t>
            </a:r>
          </a:p>
          <a:p>
            <a:pPr>
              <a:lnSpc>
                <a:spcPct val="150000"/>
              </a:lnSpc>
            </a:pPr>
            <a:r>
              <a:rPr lang="pt-BR" sz="1800" b="1" u="sng" dirty="0">
                <a:effectLst/>
                <a:latin typeface="Rawline regular "/>
                <a:ea typeface="Aptos" panose="020B0004020202020204" pitchFamily="34" charset="0"/>
                <a:cs typeface="Times New Roman" panose="02020603050405020304" pitchFamily="18" charset="0"/>
              </a:rPr>
              <a:t>Importância</a:t>
            </a:r>
            <a:r>
              <a:rPr lang="pt-BR" sz="1800" b="1" dirty="0">
                <a:effectLst/>
                <a:latin typeface="Rawline regular "/>
                <a:ea typeface="Aptos" panose="020B0004020202020204" pitchFamily="34" charset="0"/>
                <a:cs typeface="Times New Roman" panose="02020603050405020304" pitchFamily="18" charset="0"/>
              </a:rPr>
              <a:t> </a:t>
            </a:r>
            <a:r>
              <a:rPr lang="pt-BR" sz="1800" dirty="0">
                <a:effectLst/>
                <a:latin typeface="Rawline regular "/>
                <a:ea typeface="Aptos" panose="020B0004020202020204" pitchFamily="34" charset="0"/>
                <a:cs typeface="Times New Roman" panose="02020603050405020304" pitchFamily="18" charset="0"/>
              </a:rPr>
              <a:t>- Garante a continuidade dos serviços públicos e a adequada gestão dos recursos.</a:t>
            </a:r>
          </a:p>
          <a:p>
            <a:pPr>
              <a:lnSpc>
                <a:spcPct val="150000"/>
              </a:lnSpc>
              <a:spcAft>
                <a:spcPts val="800"/>
              </a:spcAft>
            </a:pPr>
            <a:r>
              <a:rPr lang="pt-BR" sz="1800" b="1" u="sng" kern="100" dirty="0">
                <a:effectLst/>
                <a:latin typeface="Rawline regular "/>
                <a:ea typeface="Aptos" panose="020B0004020202020204" pitchFamily="34" charset="0"/>
                <a:cs typeface="Times New Roman" panose="02020603050405020304" pitchFamily="18" charset="0"/>
              </a:rPr>
              <a:t>Documentação Necessária</a:t>
            </a:r>
            <a:r>
              <a:rPr lang="pt-BR" sz="1800" kern="100" dirty="0">
                <a:effectLst/>
                <a:latin typeface="Rawline regular "/>
                <a:ea typeface="Aptos" panose="020B0004020202020204" pitchFamily="34" charset="0"/>
                <a:cs typeface="Times New Roman" panose="02020603050405020304" pitchFamily="18" charset="0"/>
              </a:rPr>
              <a:t> – Escrituras, termos de d</a:t>
            </a:r>
            <a:r>
              <a:rPr lang="pt-BR" sz="1800" kern="100" dirty="0">
                <a:latin typeface="Rawline regular "/>
                <a:ea typeface="Aptos" panose="020B0004020202020204" pitchFamily="34" charset="0"/>
                <a:cs typeface="Times New Roman" panose="02020603050405020304" pitchFamily="18" charset="0"/>
              </a:rPr>
              <a:t>oação ou cessão, </a:t>
            </a:r>
            <a:r>
              <a:rPr lang="pt-BR" sz="1800" kern="100" dirty="0">
                <a:effectLst/>
                <a:latin typeface="Rawline regular "/>
                <a:ea typeface="Aptos" panose="020B0004020202020204" pitchFamily="34" charset="0"/>
                <a:cs typeface="Times New Roman" panose="02020603050405020304" pitchFamily="18" charset="0"/>
              </a:rPr>
              <a:t>laudos de avaliação, notas fiscais, autorização ou aprovação, termo de recebimento, tombamento, registro contábil, etc....</a:t>
            </a:r>
          </a:p>
        </p:txBody>
      </p:sp>
    </p:spTree>
    <p:extLst>
      <p:ext uri="{BB962C8B-B14F-4D97-AF65-F5344CB8AC3E}">
        <p14:creationId xmlns:p14="http://schemas.microsoft.com/office/powerpoint/2010/main" val="6722577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4 </a:t>
            </a:r>
            <a:r>
              <a:rPr lang="pt-BR" sz="1800" b="1" dirty="0">
                <a:effectLst/>
                <a:latin typeface="Rawline regular "/>
                <a:ea typeface="Aptos" panose="020B0004020202020204" pitchFamily="34" charset="0"/>
                <a:cs typeface="Times New Roman" panose="02020603050405020304" pitchFamily="18" charset="0"/>
              </a:rPr>
              <a:t>Depreciação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680BE79F-B8A7-A7C7-3E58-85D548AD6932}"/>
              </a:ext>
            </a:extLst>
          </p:cNvPr>
          <p:cNvSpPr txBox="1"/>
          <p:nvPr/>
        </p:nvSpPr>
        <p:spPr>
          <a:xfrm>
            <a:off x="231276" y="711951"/>
            <a:ext cx="8288780" cy="2611228"/>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c) Exaustão</a:t>
            </a:r>
          </a:p>
          <a:p>
            <a:pPr>
              <a:lnSpc>
                <a:spcPct val="115000"/>
              </a:lnSpc>
              <a:spcAft>
                <a:spcPts val="800"/>
              </a:spcAft>
            </a:pPr>
            <a:r>
              <a:rPr lang="pt-BR" sz="1800" kern="100" dirty="0">
                <a:effectLst/>
                <a:latin typeface="Rawline regular "/>
                <a:ea typeface="Aptos" panose="020B0004020202020204" pitchFamily="34" charset="0"/>
                <a:cs typeface="Times New Roman" panose="02020603050405020304" pitchFamily="18" charset="0"/>
              </a:rPr>
              <a:t>A </a:t>
            </a:r>
            <a:r>
              <a:rPr lang="pt-BR" sz="1800" b="1" kern="100" dirty="0">
                <a:effectLst/>
                <a:latin typeface="Rawline regular "/>
                <a:ea typeface="Aptos" panose="020B0004020202020204" pitchFamily="34" charset="0"/>
                <a:cs typeface="Times New Roman" panose="02020603050405020304" pitchFamily="18" charset="0"/>
              </a:rPr>
              <a:t>exaustão</a:t>
            </a:r>
            <a:r>
              <a:rPr lang="pt-BR" sz="1800" kern="100" dirty="0">
                <a:effectLst/>
                <a:latin typeface="Rawline regular "/>
                <a:ea typeface="Aptos" panose="020B0004020202020204" pitchFamily="34" charset="0"/>
                <a:cs typeface="Times New Roman" panose="02020603050405020304" pitchFamily="18" charset="0"/>
              </a:rPr>
              <a:t> </a:t>
            </a:r>
            <a:r>
              <a:rPr lang="pt-BR" sz="1800" u="sng" kern="100" dirty="0">
                <a:effectLst/>
                <a:latin typeface="Rawline regular "/>
                <a:ea typeface="Aptos" panose="020B0004020202020204" pitchFamily="34" charset="0"/>
                <a:cs typeface="Times New Roman" panose="02020603050405020304" pitchFamily="18" charset="0"/>
              </a:rPr>
              <a:t>aplica-se a ativos que se esgotam ou são consumidos ao longo do tempo, como recursos naturais (minérios, petróleo, etc...)</a:t>
            </a:r>
            <a:r>
              <a:rPr lang="pt-BR" sz="1800" kern="100" dirty="0">
                <a:effectLst/>
                <a:latin typeface="Rawline regular "/>
                <a:ea typeface="Aptos" panose="020B0004020202020204" pitchFamily="34" charset="0"/>
                <a:cs typeface="Times New Roman" panose="02020603050405020304" pitchFamily="18" charset="0"/>
              </a:rPr>
              <a:t>. O processo de exaustão contabiliza a perda de valor desses ativos com base na quantidade extraída ou utilizada, refletindo a diminuição do recurso disponível.</a:t>
            </a:r>
          </a:p>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 Exaustão de recursos naturais ou concessões.</a:t>
            </a:r>
          </a:p>
          <a:p>
            <a:pPr>
              <a:lnSpc>
                <a:spcPct val="115000"/>
              </a:lnSpc>
              <a:spcAft>
                <a:spcPts val="800"/>
              </a:spcAft>
            </a:pPr>
            <a:r>
              <a:rPr lang="pt-BR" b="1" dirty="0"/>
              <a:t>📌</a:t>
            </a:r>
            <a:r>
              <a:rPr lang="pt-BR" sz="1800" b="1" kern="100" dirty="0">
                <a:effectLst/>
                <a:latin typeface="Rawline regular "/>
                <a:ea typeface="Aptos" panose="020B0004020202020204" pitchFamily="34" charset="0"/>
                <a:cs typeface="Times New Roman" panose="02020603050405020304" pitchFamily="18" charset="0"/>
              </a:rPr>
              <a:t>Exemplo:</a:t>
            </a:r>
            <a:r>
              <a:rPr lang="pt-BR" sz="1800" kern="100" dirty="0">
                <a:effectLst/>
                <a:latin typeface="Rawline regular "/>
                <a:ea typeface="Aptos" panose="020B0004020202020204" pitchFamily="34" charset="0"/>
                <a:cs typeface="Times New Roman" panose="02020603050405020304" pitchFamily="18" charset="0"/>
              </a:rPr>
              <a:t> Exaustão de recursos florestais em área pública.</a:t>
            </a:r>
            <a:endParaRPr lang="pt-BR" dirty="0">
              <a:latin typeface="Rawline regular "/>
            </a:endParaRPr>
          </a:p>
        </p:txBody>
      </p:sp>
    </p:spTree>
    <p:extLst>
      <p:ext uri="{BB962C8B-B14F-4D97-AF65-F5344CB8AC3E}">
        <p14:creationId xmlns:p14="http://schemas.microsoft.com/office/powerpoint/2010/main" val="26342353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4 </a:t>
            </a:r>
            <a:r>
              <a:rPr lang="pt-BR" sz="1800" b="1" dirty="0">
                <a:effectLst/>
                <a:latin typeface="Rawline regular "/>
                <a:ea typeface="Aptos" panose="020B0004020202020204" pitchFamily="34" charset="0"/>
                <a:cs typeface="Times New Roman" panose="02020603050405020304" pitchFamily="18" charset="0"/>
              </a:rPr>
              <a:t>Depreciação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E785CC14-0629-8237-88D5-24665872B66F}"/>
              </a:ext>
            </a:extLst>
          </p:cNvPr>
          <p:cNvSpPr txBox="1"/>
          <p:nvPr/>
        </p:nvSpPr>
        <p:spPr>
          <a:xfrm>
            <a:off x="231276" y="711951"/>
            <a:ext cx="8439388" cy="3135410"/>
          </a:xfrm>
          <a:prstGeom prst="rect">
            <a:avLst/>
          </a:prstGeom>
          <a:noFill/>
        </p:spPr>
        <p:txBody>
          <a:bodyPr wrap="square">
            <a:spAutoFit/>
          </a:bodyPr>
          <a:lstStyle/>
          <a:p>
            <a:pPr>
              <a:lnSpc>
                <a:spcPct val="115000"/>
              </a:lnSpc>
              <a:spcAft>
                <a:spcPts val="800"/>
              </a:spcAft>
            </a:pPr>
            <a:r>
              <a:rPr lang="pt-BR" sz="1600" b="1" kern="100" dirty="0">
                <a:effectLst/>
                <a:latin typeface="Rawline regular "/>
                <a:ea typeface="Aptos" panose="020B0004020202020204" pitchFamily="34" charset="0"/>
                <a:cs typeface="Times New Roman" panose="02020603050405020304" pitchFamily="18" charset="0"/>
              </a:rPr>
              <a:t>d) Vida útil dos bens</a:t>
            </a:r>
          </a:p>
          <a:p>
            <a:pPr>
              <a:lnSpc>
                <a:spcPct val="115000"/>
              </a:lnSpc>
              <a:spcAft>
                <a:spcPts val="800"/>
              </a:spcAft>
            </a:pPr>
            <a:r>
              <a:rPr lang="pt-BR" sz="1600" kern="100" dirty="0">
                <a:effectLst/>
                <a:latin typeface="Rawline regular "/>
                <a:ea typeface="Aptos" panose="020B0004020202020204" pitchFamily="34" charset="0"/>
                <a:cs typeface="Times New Roman" panose="02020603050405020304" pitchFamily="18" charset="0"/>
              </a:rPr>
              <a:t>A </a:t>
            </a:r>
            <a:r>
              <a:rPr lang="pt-BR" sz="1600" b="1" kern="100" dirty="0">
                <a:effectLst/>
                <a:latin typeface="Rawline regular "/>
                <a:ea typeface="Aptos" panose="020B0004020202020204" pitchFamily="34" charset="0"/>
                <a:cs typeface="Times New Roman" panose="02020603050405020304" pitchFamily="18" charset="0"/>
              </a:rPr>
              <a:t>vida útil</a:t>
            </a:r>
            <a:r>
              <a:rPr lang="pt-BR" sz="1600" kern="100" dirty="0">
                <a:effectLst/>
                <a:latin typeface="Rawline regular "/>
                <a:ea typeface="Aptos" panose="020B0004020202020204" pitchFamily="34" charset="0"/>
                <a:cs typeface="Times New Roman" panose="02020603050405020304" pitchFamily="18" charset="0"/>
              </a:rPr>
              <a:t> é o período durante o qual um bem pode ser utilizado de forma econômica e eficiente. </a:t>
            </a:r>
            <a:r>
              <a:rPr lang="pt-BR" sz="1600" b="1" u="sng" kern="100" dirty="0">
                <a:effectLst/>
                <a:latin typeface="Rawline regular "/>
                <a:ea typeface="Aptos" panose="020B0004020202020204" pitchFamily="34" charset="0"/>
                <a:cs typeface="Times New Roman" panose="02020603050405020304" pitchFamily="18" charset="0"/>
              </a:rPr>
              <a:t>No setor público, a vida útil é estimada com base em fatores como uso, manutenção e condições de operação</a:t>
            </a:r>
            <a:r>
              <a:rPr lang="pt-BR" sz="1600" kern="100" dirty="0">
                <a:effectLst/>
                <a:latin typeface="Rawline regular "/>
                <a:ea typeface="Aptos" panose="020B0004020202020204" pitchFamily="34" charset="0"/>
                <a:cs typeface="Times New Roman" panose="02020603050405020304" pitchFamily="18" charset="0"/>
              </a:rPr>
              <a:t>. Essa estimativa é essencial para o cálculo da depreciação, pois define por quanto tempo o bem será depreciado.</a:t>
            </a:r>
          </a:p>
          <a:p>
            <a:pPr>
              <a:lnSpc>
                <a:spcPct val="115000"/>
              </a:lnSpc>
              <a:spcAft>
                <a:spcPts val="800"/>
              </a:spcAft>
            </a:pPr>
            <a:r>
              <a:rPr lang="pt-BR" sz="1600" b="1" kern="100" dirty="0">
                <a:effectLst/>
                <a:latin typeface="Rawline regular "/>
                <a:ea typeface="Aptos" panose="020B0004020202020204" pitchFamily="34" charset="0"/>
                <a:cs typeface="Times New Roman" panose="02020603050405020304" pitchFamily="18" charset="0"/>
              </a:rPr>
              <a:t>- Importância de estimar corretamente a vida útil.</a:t>
            </a:r>
          </a:p>
          <a:p>
            <a:pPr>
              <a:lnSpc>
                <a:spcPct val="115000"/>
              </a:lnSpc>
              <a:spcAft>
                <a:spcPts val="800"/>
              </a:spcAft>
            </a:pPr>
            <a:r>
              <a:rPr lang="pt-BR" sz="1600" b="1" kern="100" dirty="0">
                <a:effectLst/>
                <a:latin typeface="Rawline regular "/>
                <a:ea typeface="Aptos" panose="020B0004020202020204" pitchFamily="34" charset="0"/>
                <a:cs typeface="Times New Roman" panose="02020603050405020304" pitchFamily="18" charset="0"/>
              </a:rPr>
              <a:t>- Procedimento: Baseado nas práticas contábeis vigentes.</a:t>
            </a:r>
          </a:p>
          <a:p>
            <a:pPr>
              <a:lnSpc>
                <a:spcPct val="115000"/>
              </a:lnSpc>
              <a:spcAft>
                <a:spcPts val="800"/>
              </a:spcAft>
            </a:pPr>
            <a:r>
              <a:rPr lang="pt-BR" sz="1600" b="1" kern="100" dirty="0">
                <a:effectLst/>
                <a:latin typeface="Rawline regular "/>
                <a:ea typeface="Aptos" panose="020B0004020202020204" pitchFamily="34" charset="0"/>
                <a:cs typeface="Times New Roman" panose="02020603050405020304" pitchFamily="18" charset="0"/>
              </a:rPr>
              <a:t>- Detalhamento: Definição da vida útil para diferentes tipos de bens.</a:t>
            </a:r>
          </a:p>
          <a:p>
            <a:pPr>
              <a:lnSpc>
                <a:spcPct val="115000"/>
              </a:lnSpc>
              <a:spcAft>
                <a:spcPts val="800"/>
              </a:spcAft>
            </a:pPr>
            <a:r>
              <a:rPr lang="pt-BR" b="1" dirty="0"/>
              <a:t>📌</a:t>
            </a:r>
            <a:r>
              <a:rPr lang="pt-BR" sz="1600" b="1" kern="100" dirty="0">
                <a:effectLst/>
                <a:latin typeface="Rawline regular "/>
                <a:ea typeface="Aptos" panose="020B0004020202020204" pitchFamily="34" charset="0"/>
                <a:cs typeface="Times New Roman" panose="02020603050405020304" pitchFamily="18" charset="0"/>
              </a:rPr>
              <a:t> Exemplo Prático: Vida útil de mobiliário escolar (Norma: NBC TSP 16).</a:t>
            </a:r>
            <a:endParaRPr lang="pt-BR" b="1" dirty="0"/>
          </a:p>
        </p:txBody>
      </p:sp>
    </p:spTree>
    <p:extLst>
      <p:ext uri="{BB962C8B-B14F-4D97-AF65-F5344CB8AC3E}">
        <p14:creationId xmlns:p14="http://schemas.microsoft.com/office/powerpoint/2010/main" val="14546003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4 </a:t>
            </a:r>
            <a:r>
              <a:rPr lang="pt-BR" sz="1800" b="1" dirty="0">
                <a:effectLst/>
                <a:latin typeface="Rawline regular "/>
                <a:ea typeface="Aptos" panose="020B0004020202020204" pitchFamily="34" charset="0"/>
                <a:cs typeface="Times New Roman" panose="02020603050405020304" pitchFamily="18" charset="0"/>
              </a:rPr>
              <a:t>Depreciação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4AA4E535-E8B1-A13B-80C4-E478A5DC74A3}"/>
              </a:ext>
            </a:extLst>
          </p:cNvPr>
          <p:cNvSpPr txBox="1"/>
          <p:nvPr/>
        </p:nvSpPr>
        <p:spPr>
          <a:xfrm>
            <a:off x="199003" y="658161"/>
            <a:ext cx="8213478" cy="3523465"/>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e) Valor residual</a:t>
            </a:r>
          </a:p>
          <a:p>
            <a:pPr>
              <a:lnSpc>
                <a:spcPct val="115000"/>
              </a:lnSpc>
              <a:spcAft>
                <a:spcPts val="800"/>
              </a:spcAft>
            </a:pPr>
            <a:r>
              <a:rPr lang="pt-BR" sz="1600" kern="100" dirty="0">
                <a:effectLst/>
                <a:latin typeface="Rawline regular "/>
                <a:ea typeface="Aptos" panose="020B0004020202020204" pitchFamily="34" charset="0"/>
                <a:cs typeface="Times New Roman" panose="02020603050405020304" pitchFamily="18" charset="0"/>
              </a:rPr>
              <a:t>O </a:t>
            </a:r>
            <a:r>
              <a:rPr lang="pt-BR" sz="1600" b="1" kern="100" dirty="0">
                <a:effectLst/>
                <a:latin typeface="Rawline regular "/>
                <a:ea typeface="Aptos" panose="020B0004020202020204" pitchFamily="34" charset="0"/>
                <a:cs typeface="Times New Roman" panose="02020603050405020304" pitchFamily="18" charset="0"/>
              </a:rPr>
              <a:t>valor residual</a:t>
            </a:r>
            <a:r>
              <a:rPr lang="pt-BR" sz="1600" kern="100" dirty="0">
                <a:effectLst/>
                <a:latin typeface="Rawline regular "/>
                <a:ea typeface="Aptos" panose="020B0004020202020204" pitchFamily="34" charset="0"/>
                <a:cs typeface="Times New Roman" panose="02020603050405020304" pitchFamily="18" charset="0"/>
              </a:rPr>
              <a:t> é a estimativa do valor que um ativo terá ao final de sua vida útil, ou seja, o quanto pode ser vendido ou descartado. Esse valor é considerado no cálculo da depreciação, pois determina a base sobre a qual a depreciação será calculada. O valor residual deve ser reavaliado periodicamente para refletir mudanças nas condições de mercado.</a:t>
            </a:r>
          </a:p>
          <a:p>
            <a:pPr>
              <a:lnSpc>
                <a:spcPct val="115000"/>
              </a:lnSpc>
              <a:spcAft>
                <a:spcPts val="800"/>
              </a:spcAft>
            </a:pPr>
            <a:r>
              <a:rPr lang="pt-BR" sz="1600" b="1" kern="100" dirty="0">
                <a:latin typeface="Rawline regular "/>
                <a:ea typeface="Aptos" panose="020B0004020202020204" pitchFamily="34" charset="0"/>
                <a:cs typeface="Times New Roman" panose="02020603050405020304" pitchFamily="18" charset="0"/>
              </a:rPr>
              <a:t>- </a:t>
            </a:r>
            <a:r>
              <a:rPr lang="pt-BR" sz="1600" b="1" kern="100" dirty="0">
                <a:effectLst/>
                <a:latin typeface="Rawline regular "/>
                <a:ea typeface="Aptos" panose="020B0004020202020204" pitchFamily="34" charset="0"/>
                <a:cs typeface="Times New Roman" panose="02020603050405020304" pitchFamily="18" charset="0"/>
              </a:rPr>
              <a:t>Definição e impacto na depreciação.</a:t>
            </a:r>
          </a:p>
          <a:p>
            <a:pPr>
              <a:lnSpc>
                <a:spcPct val="115000"/>
              </a:lnSpc>
              <a:spcAft>
                <a:spcPts val="800"/>
              </a:spcAft>
            </a:pPr>
            <a:r>
              <a:rPr lang="pt-BR" sz="1600" b="1" kern="100" dirty="0">
                <a:latin typeface="Rawline regular "/>
                <a:ea typeface="Aptos" panose="020B0004020202020204" pitchFamily="34" charset="0"/>
                <a:cs typeface="Times New Roman" panose="02020603050405020304" pitchFamily="18" charset="0"/>
              </a:rPr>
              <a:t>- </a:t>
            </a:r>
            <a:r>
              <a:rPr lang="pt-BR" sz="1600" b="1" kern="100" dirty="0">
                <a:effectLst/>
                <a:latin typeface="Rawline regular "/>
                <a:ea typeface="Aptos" panose="020B0004020202020204" pitchFamily="34" charset="0"/>
                <a:cs typeface="Times New Roman" panose="02020603050405020304" pitchFamily="18" charset="0"/>
              </a:rPr>
              <a:t>Valor de mercado estimado.</a:t>
            </a:r>
          </a:p>
          <a:p>
            <a:pPr>
              <a:lnSpc>
                <a:spcPct val="115000"/>
              </a:lnSpc>
              <a:spcAft>
                <a:spcPts val="800"/>
              </a:spcAft>
            </a:pPr>
            <a:r>
              <a:rPr lang="pt-BR" sz="1600" b="1" kern="100" dirty="0">
                <a:latin typeface="Rawline regular "/>
                <a:ea typeface="Aptos" panose="020B0004020202020204" pitchFamily="34" charset="0"/>
                <a:cs typeface="Times New Roman" panose="02020603050405020304" pitchFamily="18" charset="0"/>
              </a:rPr>
              <a:t>- </a:t>
            </a:r>
            <a:r>
              <a:rPr lang="pt-BR" sz="1600" b="1" kern="100" dirty="0">
                <a:effectLst/>
                <a:latin typeface="Rawline regular "/>
                <a:ea typeface="Aptos" panose="020B0004020202020204" pitchFamily="34" charset="0"/>
                <a:cs typeface="Times New Roman" panose="02020603050405020304" pitchFamily="18" charset="0"/>
              </a:rPr>
              <a:t>Cálculo do valor residual após depreciação.</a:t>
            </a:r>
          </a:p>
          <a:p>
            <a:pPr>
              <a:lnSpc>
                <a:spcPct val="115000"/>
              </a:lnSpc>
              <a:spcAft>
                <a:spcPts val="800"/>
              </a:spcAft>
            </a:pPr>
            <a:r>
              <a:rPr lang="pt-BR" b="1" dirty="0"/>
              <a:t>📌</a:t>
            </a:r>
            <a:r>
              <a:rPr lang="pt-BR" sz="1600" b="1" kern="100" dirty="0">
                <a:effectLst/>
                <a:latin typeface="Rawline regular "/>
                <a:ea typeface="Aptos" panose="020B0004020202020204" pitchFamily="34" charset="0"/>
                <a:cs typeface="Times New Roman" panose="02020603050405020304" pitchFamily="18" charset="0"/>
              </a:rPr>
              <a:t>Exemplos: </a:t>
            </a:r>
            <a:r>
              <a:rPr lang="pt-BR" sz="1600" kern="100" dirty="0">
                <a:effectLst/>
                <a:latin typeface="Rawline regular "/>
                <a:ea typeface="Aptos" panose="020B0004020202020204" pitchFamily="34" charset="0"/>
                <a:cs typeface="Times New Roman" panose="02020603050405020304" pitchFamily="18" charset="0"/>
              </a:rPr>
              <a:t>Valor residual de equipamentos de TI após 5 anos.</a:t>
            </a:r>
            <a:r>
              <a:rPr lang="pt-BR" sz="1400" kern="100" dirty="0">
                <a:effectLst/>
                <a:latin typeface="Rawline regular "/>
                <a:ea typeface="Aptos" panose="020B0004020202020204" pitchFamily="34" charset="0"/>
                <a:cs typeface="Times New Roman" panose="02020603050405020304" pitchFamily="18" charset="0"/>
              </a:rPr>
              <a:t> Estimativa do valor residual de veículos após 10 anos.</a:t>
            </a:r>
            <a:endParaRPr lang="pt-BR" dirty="0"/>
          </a:p>
        </p:txBody>
      </p:sp>
    </p:spTree>
    <p:extLst>
      <p:ext uri="{BB962C8B-B14F-4D97-AF65-F5344CB8AC3E}">
        <p14:creationId xmlns:p14="http://schemas.microsoft.com/office/powerpoint/2010/main" val="300017310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4 </a:t>
            </a:r>
            <a:r>
              <a:rPr lang="pt-BR" sz="1800" b="1" dirty="0">
                <a:effectLst/>
                <a:latin typeface="Rawline regular "/>
                <a:ea typeface="Aptos" panose="020B0004020202020204" pitchFamily="34" charset="0"/>
                <a:cs typeface="Times New Roman" panose="02020603050405020304" pitchFamily="18" charset="0"/>
              </a:rPr>
              <a:t>Depreciação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4AA4E535-E8B1-A13B-80C4-E478A5DC74A3}"/>
              </a:ext>
            </a:extLst>
          </p:cNvPr>
          <p:cNvSpPr txBox="1"/>
          <p:nvPr/>
        </p:nvSpPr>
        <p:spPr>
          <a:xfrm>
            <a:off x="231276" y="711951"/>
            <a:ext cx="8525449" cy="3453510"/>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f) Métodos de depreciação</a:t>
            </a:r>
          </a:p>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Método Linear</a:t>
            </a:r>
            <a:endParaRPr lang="pt-BR" sz="1800" kern="100" dirty="0">
              <a:effectLst/>
              <a:latin typeface="Rawline regular "/>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pt-BR" sz="1800" b="1" kern="100" dirty="0">
                <a:effectLst/>
                <a:latin typeface="Rawline regular "/>
                <a:ea typeface="Aptos" panose="020B0004020202020204" pitchFamily="34" charset="0"/>
                <a:cs typeface="Times New Roman" panose="02020603050405020304" pitchFamily="18" charset="0"/>
              </a:rPr>
              <a:t>Descrição</a:t>
            </a:r>
            <a:r>
              <a:rPr lang="pt-BR" sz="1800" kern="100" dirty="0">
                <a:effectLst/>
                <a:latin typeface="Rawline regular "/>
                <a:ea typeface="Aptos" panose="020B0004020202020204" pitchFamily="34" charset="0"/>
                <a:cs typeface="Times New Roman" panose="02020603050405020304" pitchFamily="18" charset="0"/>
              </a:rPr>
              <a:t>: A depreciação é calculada de forma constante ao longo da vida útil do ativo.</a:t>
            </a:r>
          </a:p>
          <a:p>
            <a:pPr marL="342900" lvl="0" indent="-342900">
              <a:lnSpc>
                <a:spcPct val="115000"/>
              </a:lnSpc>
              <a:spcAft>
                <a:spcPts val="800"/>
              </a:spcAft>
              <a:buSzPts val="1000"/>
              <a:buFont typeface="Symbol" panose="05050102010706020507" pitchFamily="18" charset="2"/>
              <a:buChar char=""/>
              <a:tabLst>
                <a:tab pos="457200" algn="l"/>
              </a:tabLst>
            </a:pPr>
            <a:r>
              <a:rPr lang="pt-BR" sz="1800" b="1" kern="100" dirty="0">
                <a:effectLst/>
                <a:latin typeface="Rawline regular "/>
                <a:ea typeface="Aptos" panose="020B0004020202020204" pitchFamily="34" charset="0"/>
                <a:cs typeface="Times New Roman" panose="02020603050405020304" pitchFamily="18" charset="0"/>
              </a:rPr>
              <a:t>Cálculo</a:t>
            </a:r>
            <a:r>
              <a:rPr lang="pt-BR" sz="1800" kern="100" dirty="0">
                <a:effectLst/>
                <a:latin typeface="Rawline regular "/>
                <a:ea typeface="Aptos" panose="020B0004020202020204" pitchFamily="34" charset="0"/>
                <a:cs typeface="Times New Roman" panose="02020603050405020304" pitchFamily="18" charset="0"/>
              </a:rPr>
              <a:t>: Divide-se o custo do ativo menos o valor residual pela sua vida útil. </a:t>
            </a:r>
          </a:p>
          <a:p>
            <a:pPr lvl="0">
              <a:lnSpc>
                <a:spcPct val="115000"/>
              </a:lnSpc>
              <a:spcAft>
                <a:spcPts val="800"/>
              </a:spcAft>
              <a:buSzPts val="1000"/>
              <a:tabLst>
                <a:tab pos="457200" algn="l"/>
              </a:tabLst>
            </a:pPr>
            <a:r>
              <a:rPr lang="pt-BR" b="1" dirty="0"/>
              <a:t> 📌 E</a:t>
            </a:r>
            <a:r>
              <a:rPr lang="pt-BR" sz="1800" b="1" kern="100" dirty="0">
                <a:effectLst/>
                <a:latin typeface="Rawline regular "/>
                <a:ea typeface="Aptos" panose="020B0004020202020204" pitchFamily="34" charset="0"/>
                <a:cs typeface="Times New Roman" panose="02020603050405020304" pitchFamily="18" charset="0"/>
              </a:rPr>
              <a:t>xemplo</a:t>
            </a:r>
            <a:r>
              <a:rPr lang="pt-BR" sz="1800" kern="100" dirty="0">
                <a:effectLst/>
                <a:latin typeface="Rawline regular "/>
                <a:ea typeface="Aptos" panose="020B0004020202020204" pitchFamily="34" charset="0"/>
                <a:cs typeface="Times New Roman" panose="02020603050405020304" pitchFamily="18" charset="0"/>
              </a:rPr>
              <a:t>, se um ativo custa R$ 10.000,00, tem um valor residual de R$ 2.000,00 e uma vida útil de 5 anos, a depreciação anual seria (10.000 - 2.000) / 5 = R$ 1.600,00.</a:t>
            </a:r>
          </a:p>
          <a:p>
            <a:pPr marL="342900" lvl="0" indent="-342900">
              <a:lnSpc>
                <a:spcPct val="115000"/>
              </a:lnSpc>
              <a:spcAft>
                <a:spcPts val="800"/>
              </a:spcAft>
              <a:buSzPts val="1000"/>
              <a:buFont typeface="Symbol" panose="05050102010706020507" pitchFamily="18" charset="2"/>
              <a:buChar char=""/>
              <a:tabLst>
                <a:tab pos="457200" algn="l"/>
              </a:tabLst>
            </a:pPr>
            <a:r>
              <a:rPr lang="pt-BR" sz="1800" b="1" kern="100" dirty="0">
                <a:effectLst/>
                <a:latin typeface="Rawline regular "/>
                <a:ea typeface="Aptos" panose="020B0004020202020204" pitchFamily="34" charset="0"/>
                <a:cs typeface="Times New Roman" panose="02020603050405020304" pitchFamily="18" charset="0"/>
              </a:rPr>
              <a:t>Uso</a:t>
            </a:r>
            <a:r>
              <a:rPr lang="pt-BR" sz="1800" kern="100" dirty="0">
                <a:effectLst/>
                <a:latin typeface="Rawline regular "/>
                <a:ea typeface="Aptos" panose="020B0004020202020204" pitchFamily="34" charset="0"/>
                <a:cs typeface="Times New Roman" panose="02020603050405020304" pitchFamily="18" charset="0"/>
              </a:rPr>
              <a:t>: É o método mais simples e amplamente utilizado, adequado para ativos com desgaste uniforme.</a:t>
            </a:r>
          </a:p>
        </p:txBody>
      </p:sp>
    </p:spTree>
    <p:extLst>
      <p:ext uri="{BB962C8B-B14F-4D97-AF65-F5344CB8AC3E}">
        <p14:creationId xmlns:p14="http://schemas.microsoft.com/office/powerpoint/2010/main" val="290151936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4 </a:t>
            </a:r>
            <a:r>
              <a:rPr lang="pt-BR" sz="1800" b="1" dirty="0">
                <a:effectLst/>
                <a:latin typeface="Rawline regular "/>
                <a:ea typeface="Aptos" panose="020B0004020202020204" pitchFamily="34" charset="0"/>
                <a:cs typeface="Times New Roman" panose="02020603050405020304" pitchFamily="18" charset="0"/>
              </a:rPr>
              <a:t>Depreciação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4AA4E535-E8B1-A13B-80C4-E478A5DC74A3}"/>
              </a:ext>
            </a:extLst>
          </p:cNvPr>
          <p:cNvSpPr txBox="1"/>
          <p:nvPr/>
        </p:nvSpPr>
        <p:spPr>
          <a:xfrm>
            <a:off x="199002" y="615129"/>
            <a:ext cx="8256508" cy="3669466"/>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f) Métodos de depreciação</a:t>
            </a:r>
          </a:p>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Método de Saldo Decrescente</a:t>
            </a:r>
            <a:endParaRPr lang="pt-BR" sz="1800" kern="100" dirty="0">
              <a:effectLst/>
              <a:latin typeface="Rawline regular "/>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pt-BR" sz="1800" b="1" kern="100" dirty="0">
                <a:effectLst/>
                <a:latin typeface="Rawline regular "/>
                <a:ea typeface="Aptos" panose="020B0004020202020204" pitchFamily="34" charset="0"/>
                <a:cs typeface="Times New Roman" panose="02020603050405020304" pitchFamily="18" charset="0"/>
              </a:rPr>
              <a:t>Descrição</a:t>
            </a:r>
            <a:r>
              <a:rPr lang="pt-BR" sz="1800" kern="100" dirty="0">
                <a:effectLst/>
                <a:latin typeface="Rawline regular "/>
                <a:ea typeface="Aptos" panose="020B0004020202020204" pitchFamily="34" charset="0"/>
                <a:cs typeface="Times New Roman" panose="02020603050405020304" pitchFamily="18" charset="0"/>
              </a:rPr>
              <a:t>: Aplica uma taxa fixa de depreciação sobre o valor contábil do ativo, resultando em uma depreciação maior nos primeiros anos de uso.</a:t>
            </a:r>
          </a:p>
          <a:p>
            <a:pPr marL="342900" lvl="0" indent="-342900">
              <a:lnSpc>
                <a:spcPct val="115000"/>
              </a:lnSpc>
              <a:spcAft>
                <a:spcPts val="800"/>
              </a:spcAft>
              <a:buSzPts val="1000"/>
              <a:buFont typeface="Symbol" panose="05050102010706020507" pitchFamily="18" charset="2"/>
              <a:buChar char=""/>
              <a:tabLst>
                <a:tab pos="457200" algn="l"/>
              </a:tabLst>
            </a:pPr>
            <a:r>
              <a:rPr lang="pt-BR" sz="1800" b="1" kern="100" dirty="0">
                <a:effectLst/>
                <a:latin typeface="Rawline regular "/>
                <a:ea typeface="Aptos" panose="020B0004020202020204" pitchFamily="34" charset="0"/>
                <a:cs typeface="Times New Roman" panose="02020603050405020304" pitchFamily="18" charset="0"/>
              </a:rPr>
              <a:t>Cálculo</a:t>
            </a:r>
            <a:r>
              <a:rPr lang="pt-BR" sz="1800" kern="100" dirty="0">
                <a:effectLst/>
                <a:latin typeface="Rawline regular "/>
                <a:ea typeface="Aptos" panose="020B0004020202020204" pitchFamily="34" charset="0"/>
                <a:cs typeface="Times New Roman" panose="02020603050405020304" pitchFamily="18" charset="0"/>
              </a:rPr>
              <a:t>: A taxa de depreciação é aplicada sobre o saldo contábil do ativo a cada ano. </a:t>
            </a:r>
            <a:r>
              <a:rPr lang="pt-BR" b="1" dirty="0"/>
              <a:t>📌 E</a:t>
            </a:r>
            <a:r>
              <a:rPr lang="pt-BR" sz="1800" b="1" kern="100" dirty="0">
                <a:effectLst/>
                <a:latin typeface="Rawline regular "/>
                <a:ea typeface="Aptos" panose="020B0004020202020204" pitchFamily="34" charset="0"/>
                <a:cs typeface="Times New Roman" panose="02020603050405020304" pitchFamily="18" charset="0"/>
              </a:rPr>
              <a:t>xemplo</a:t>
            </a:r>
            <a:r>
              <a:rPr lang="pt-BR" sz="1800" kern="100" dirty="0">
                <a:effectLst/>
                <a:latin typeface="Rawline regular "/>
                <a:ea typeface="Aptos" panose="020B0004020202020204" pitchFamily="34" charset="0"/>
                <a:cs typeface="Times New Roman" panose="02020603050405020304" pitchFamily="18" charset="0"/>
              </a:rPr>
              <a:t>, se a taxa for 20% e o ativo custou R$ 10.000,00, </a:t>
            </a:r>
            <a:r>
              <a:rPr lang="pt-BR" sz="1800" u="sng" kern="100" dirty="0">
                <a:effectLst/>
                <a:latin typeface="Rawline regular "/>
                <a:ea typeface="Aptos" panose="020B0004020202020204" pitchFamily="34" charset="0"/>
                <a:cs typeface="Times New Roman" panose="02020603050405020304" pitchFamily="18" charset="0"/>
              </a:rPr>
              <a:t>a depreciação no primeiro ano será 20% de R$ 10.000,00 (R$ 2.000,00). No segundo ano, a depreciação será 20% de R$ 8.000,00 (R$ 1.600,00), e assim por diante.</a:t>
            </a:r>
          </a:p>
          <a:p>
            <a:pPr marL="342900" lvl="0" indent="-342900">
              <a:lnSpc>
                <a:spcPct val="115000"/>
              </a:lnSpc>
              <a:spcAft>
                <a:spcPts val="800"/>
              </a:spcAft>
              <a:buSzPts val="1000"/>
              <a:buFont typeface="Symbol" panose="05050102010706020507" pitchFamily="18" charset="2"/>
              <a:buChar char=""/>
              <a:tabLst>
                <a:tab pos="457200" algn="l"/>
              </a:tabLst>
            </a:pPr>
            <a:r>
              <a:rPr lang="pt-BR" sz="1800" b="1" kern="100" dirty="0">
                <a:effectLst/>
                <a:latin typeface="Rawline regular "/>
                <a:ea typeface="Aptos" panose="020B0004020202020204" pitchFamily="34" charset="0"/>
                <a:cs typeface="Times New Roman" panose="02020603050405020304" pitchFamily="18" charset="0"/>
              </a:rPr>
              <a:t>Uso</a:t>
            </a:r>
            <a:r>
              <a:rPr lang="pt-BR" sz="1800" kern="100" dirty="0">
                <a:effectLst/>
                <a:latin typeface="Rawline regular "/>
                <a:ea typeface="Aptos" panose="020B0004020202020204" pitchFamily="34" charset="0"/>
                <a:cs typeface="Times New Roman" panose="02020603050405020304" pitchFamily="18" charset="0"/>
              </a:rPr>
              <a:t>: Ideal para ativos que perdem valor rapidamente no início de sua vida útil, como tecnologia.</a:t>
            </a:r>
          </a:p>
        </p:txBody>
      </p:sp>
    </p:spTree>
    <p:extLst>
      <p:ext uri="{BB962C8B-B14F-4D97-AF65-F5344CB8AC3E}">
        <p14:creationId xmlns:p14="http://schemas.microsoft.com/office/powerpoint/2010/main" val="6258325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4 </a:t>
            </a:r>
            <a:r>
              <a:rPr lang="pt-BR" sz="1800" b="1" dirty="0">
                <a:effectLst/>
                <a:latin typeface="Rawline regular "/>
                <a:ea typeface="Aptos" panose="020B0004020202020204" pitchFamily="34" charset="0"/>
                <a:cs typeface="Times New Roman" panose="02020603050405020304" pitchFamily="18" charset="0"/>
              </a:rPr>
              <a:t>Depreciação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4AA4E535-E8B1-A13B-80C4-E478A5DC74A3}"/>
              </a:ext>
            </a:extLst>
          </p:cNvPr>
          <p:cNvSpPr txBox="1"/>
          <p:nvPr/>
        </p:nvSpPr>
        <p:spPr>
          <a:xfrm>
            <a:off x="220518" y="668919"/>
            <a:ext cx="8407116" cy="3669466"/>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f) Métodos de depreciação</a:t>
            </a:r>
          </a:p>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Método de Unidades Produzidas</a:t>
            </a:r>
            <a:endParaRPr lang="pt-BR" sz="1800" kern="100" dirty="0">
              <a:effectLst/>
              <a:latin typeface="Rawline regular "/>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pt-BR" sz="1800" b="1" kern="100" dirty="0">
                <a:effectLst/>
                <a:latin typeface="Rawline regular "/>
                <a:ea typeface="Aptos" panose="020B0004020202020204" pitchFamily="34" charset="0"/>
                <a:cs typeface="Times New Roman" panose="02020603050405020304" pitchFamily="18" charset="0"/>
              </a:rPr>
              <a:t>Descrição</a:t>
            </a:r>
            <a:r>
              <a:rPr lang="pt-BR" sz="1800" kern="100" dirty="0">
                <a:effectLst/>
                <a:latin typeface="Rawline regular "/>
                <a:ea typeface="Aptos" panose="020B0004020202020204" pitchFamily="34" charset="0"/>
                <a:cs typeface="Times New Roman" panose="02020603050405020304" pitchFamily="18" charset="0"/>
              </a:rPr>
              <a:t>: A depreciação é calculada com base na utilização do ativo, considerando a produção ou o número de horas de uso.</a:t>
            </a:r>
          </a:p>
          <a:p>
            <a:pPr marL="342900" lvl="0" indent="-342900">
              <a:lnSpc>
                <a:spcPct val="115000"/>
              </a:lnSpc>
              <a:spcAft>
                <a:spcPts val="800"/>
              </a:spcAft>
              <a:buSzPts val="1000"/>
              <a:buFont typeface="Symbol" panose="05050102010706020507" pitchFamily="18" charset="2"/>
              <a:buChar char=""/>
              <a:tabLst>
                <a:tab pos="457200" algn="l"/>
              </a:tabLst>
            </a:pPr>
            <a:r>
              <a:rPr lang="pt-BR" sz="1800" b="1" kern="100" dirty="0">
                <a:effectLst/>
                <a:latin typeface="Rawline regular "/>
                <a:ea typeface="Aptos" panose="020B0004020202020204" pitchFamily="34" charset="0"/>
                <a:cs typeface="Times New Roman" panose="02020603050405020304" pitchFamily="18" charset="0"/>
              </a:rPr>
              <a:t>Cálculo</a:t>
            </a:r>
            <a:r>
              <a:rPr lang="pt-BR" sz="1800" kern="100" dirty="0">
                <a:effectLst/>
                <a:latin typeface="Rawline regular "/>
                <a:ea typeface="Aptos" panose="020B0004020202020204" pitchFamily="34" charset="0"/>
                <a:cs typeface="Times New Roman" panose="02020603050405020304" pitchFamily="18" charset="0"/>
              </a:rPr>
              <a:t>: A depreciação por unidade é determinada dividindo o custo do ativo menos o valor residual pelo total estimado de unidades que o ativo pode produzir. A depreciação é então multiplicada pelo número de unidades produzidas em um determinado período.</a:t>
            </a:r>
          </a:p>
          <a:p>
            <a:pPr marL="342900" lvl="0" indent="-342900">
              <a:lnSpc>
                <a:spcPct val="115000"/>
              </a:lnSpc>
              <a:spcAft>
                <a:spcPts val="800"/>
              </a:spcAft>
              <a:buSzPts val="1000"/>
              <a:buFont typeface="Symbol" panose="05050102010706020507" pitchFamily="18" charset="2"/>
              <a:buChar char=""/>
              <a:tabLst>
                <a:tab pos="457200" algn="l"/>
              </a:tabLst>
            </a:pPr>
            <a:r>
              <a:rPr lang="pt-BR" sz="1800" b="1" kern="100" dirty="0">
                <a:effectLst/>
                <a:latin typeface="Rawline regular "/>
                <a:ea typeface="Aptos" panose="020B0004020202020204" pitchFamily="34" charset="0"/>
                <a:cs typeface="Times New Roman" panose="02020603050405020304" pitchFamily="18" charset="0"/>
              </a:rPr>
              <a:t>Uso</a:t>
            </a:r>
            <a:r>
              <a:rPr lang="pt-BR" sz="1800" kern="100" dirty="0">
                <a:effectLst/>
                <a:latin typeface="Rawline regular "/>
                <a:ea typeface="Aptos" panose="020B0004020202020204" pitchFamily="34" charset="0"/>
                <a:cs typeface="Times New Roman" panose="02020603050405020304" pitchFamily="18" charset="0"/>
              </a:rPr>
              <a:t>: </a:t>
            </a:r>
            <a:r>
              <a:rPr lang="pt-BR" sz="1800" u="sng" kern="100" dirty="0">
                <a:effectLst/>
                <a:latin typeface="Rawline regular "/>
                <a:ea typeface="Aptos" panose="020B0004020202020204" pitchFamily="34" charset="0"/>
                <a:cs typeface="Times New Roman" panose="02020603050405020304" pitchFamily="18" charset="0"/>
              </a:rPr>
              <a:t>Apropriado para ativos cujo uso varia ao longo do tempo, como maquinário ou equipamentos de transporte.</a:t>
            </a:r>
          </a:p>
        </p:txBody>
      </p:sp>
    </p:spTree>
    <p:extLst>
      <p:ext uri="{BB962C8B-B14F-4D97-AF65-F5344CB8AC3E}">
        <p14:creationId xmlns:p14="http://schemas.microsoft.com/office/powerpoint/2010/main" val="379215325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4 </a:t>
            </a:r>
            <a:r>
              <a:rPr lang="pt-BR" sz="1800" b="1" dirty="0">
                <a:effectLst/>
                <a:latin typeface="Rawline regular "/>
                <a:ea typeface="Aptos" panose="020B0004020202020204" pitchFamily="34" charset="0"/>
                <a:cs typeface="Times New Roman" panose="02020603050405020304" pitchFamily="18" charset="0"/>
              </a:rPr>
              <a:t>Depreciação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4AA4E535-E8B1-A13B-80C4-E478A5DC74A3}"/>
              </a:ext>
            </a:extLst>
          </p:cNvPr>
          <p:cNvSpPr txBox="1"/>
          <p:nvPr/>
        </p:nvSpPr>
        <p:spPr>
          <a:xfrm>
            <a:off x="231276" y="701193"/>
            <a:ext cx="8643783" cy="3425874"/>
          </a:xfrm>
          <a:prstGeom prst="rect">
            <a:avLst/>
          </a:prstGeom>
          <a:noFill/>
        </p:spPr>
        <p:txBody>
          <a:bodyPr wrap="square">
            <a:spAutoFit/>
          </a:bodyPr>
          <a:lstStyle/>
          <a:p>
            <a:pPr>
              <a:lnSpc>
                <a:spcPct val="115000"/>
              </a:lnSpc>
              <a:spcAft>
                <a:spcPts val="800"/>
              </a:spcAft>
            </a:pPr>
            <a:r>
              <a:rPr lang="pt-BR" sz="1600" b="1" kern="100" dirty="0">
                <a:effectLst/>
                <a:latin typeface="Rawline regular "/>
                <a:ea typeface="Aptos" panose="020B0004020202020204" pitchFamily="34" charset="0"/>
                <a:cs typeface="Times New Roman" panose="02020603050405020304" pitchFamily="18" charset="0"/>
              </a:rPr>
              <a:t>f) Métodos de depreciação</a:t>
            </a:r>
          </a:p>
          <a:p>
            <a:pPr>
              <a:lnSpc>
                <a:spcPct val="115000"/>
              </a:lnSpc>
              <a:spcAft>
                <a:spcPts val="800"/>
              </a:spcAft>
            </a:pPr>
            <a:r>
              <a:rPr lang="pt-BR" sz="1600" b="1" kern="100" dirty="0">
                <a:effectLst/>
                <a:latin typeface="Rawline regular "/>
                <a:ea typeface="Aptos" panose="020B0004020202020204" pitchFamily="34" charset="0"/>
                <a:cs typeface="Times New Roman" panose="02020603050405020304" pitchFamily="18" charset="0"/>
              </a:rPr>
              <a:t>Método de Depreciação Acelerada</a:t>
            </a:r>
            <a:endParaRPr lang="pt-BR" sz="1600" kern="100" dirty="0">
              <a:effectLst/>
              <a:latin typeface="Rawline regular "/>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pt-BR" sz="1600" b="1" kern="100" dirty="0">
                <a:effectLst/>
                <a:latin typeface="Rawline regular "/>
                <a:ea typeface="Aptos" panose="020B0004020202020204" pitchFamily="34" charset="0"/>
                <a:cs typeface="Times New Roman" panose="02020603050405020304" pitchFamily="18" charset="0"/>
              </a:rPr>
              <a:t>Descrição</a:t>
            </a:r>
            <a:r>
              <a:rPr lang="pt-BR" sz="1600" kern="100" dirty="0">
                <a:effectLst/>
                <a:latin typeface="Rawline regular "/>
                <a:ea typeface="Aptos" panose="020B0004020202020204" pitchFamily="34" charset="0"/>
                <a:cs typeface="Times New Roman" panose="02020603050405020304" pitchFamily="18" charset="0"/>
              </a:rPr>
              <a:t>: Semelhante ao método de saldo decrescente, mas pode incluir outros métodos que permitem uma recuperação mais rápida do custo do ativo nos primeiros anos.</a:t>
            </a:r>
          </a:p>
          <a:p>
            <a:pPr marL="342900" lvl="0" indent="-342900">
              <a:lnSpc>
                <a:spcPct val="115000"/>
              </a:lnSpc>
              <a:spcAft>
                <a:spcPts val="800"/>
              </a:spcAft>
              <a:buSzPts val="1000"/>
              <a:buFont typeface="Symbol" panose="05050102010706020507" pitchFamily="18" charset="2"/>
              <a:buChar char=""/>
              <a:tabLst>
                <a:tab pos="457200" algn="l"/>
              </a:tabLst>
            </a:pPr>
            <a:r>
              <a:rPr lang="pt-BR" sz="1600" b="1" kern="100" dirty="0">
                <a:effectLst/>
                <a:latin typeface="Rawline regular "/>
                <a:ea typeface="Aptos" panose="020B0004020202020204" pitchFamily="34" charset="0"/>
                <a:cs typeface="Times New Roman" panose="02020603050405020304" pitchFamily="18" charset="0"/>
              </a:rPr>
              <a:t>Uso</a:t>
            </a:r>
            <a:r>
              <a:rPr lang="pt-BR" sz="1600" kern="100" dirty="0">
                <a:effectLst/>
                <a:latin typeface="Rawline regular "/>
                <a:ea typeface="Aptos" panose="020B0004020202020204" pitchFamily="34" charset="0"/>
                <a:cs typeface="Times New Roman" panose="02020603050405020304" pitchFamily="18" charset="0"/>
              </a:rPr>
              <a:t>: Utilizado quando se espera que os benefícios do ativo sejam maiores no início de sua vida útil. Usual em situações fiscais, onde acelerar a depreciação pode gerar benefícios financeiros.</a:t>
            </a:r>
          </a:p>
          <a:p>
            <a:pPr>
              <a:lnSpc>
                <a:spcPct val="115000"/>
              </a:lnSpc>
              <a:spcAft>
                <a:spcPts val="800"/>
              </a:spcAft>
            </a:pPr>
            <a:r>
              <a:rPr lang="pt-BR" b="1" kern="0" dirty="0">
                <a:effectLst/>
                <a:latin typeface="Rawline regular "/>
                <a:ea typeface="Times New Roman" panose="02020603050405020304" pitchFamily="18" charset="0"/>
                <a:cs typeface="Times New Roman" panose="02020603050405020304" pitchFamily="18" charset="0"/>
              </a:rPr>
              <a:t>Nota: </a:t>
            </a:r>
            <a:r>
              <a:rPr lang="pt-BR" kern="0" dirty="0">
                <a:effectLst/>
                <a:latin typeface="Rawline regular "/>
                <a:ea typeface="Times New Roman" panose="02020603050405020304" pitchFamily="18" charset="0"/>
                <a:cs typeface="Times New Roman" panose="02020603050405020304" pitchFamily="18" charset="0"/>
              </a:rPr>
              <a:t>A escolha do método de depreciação depende das características do ativo e das políticas contábeis da entidade pública. O correto reconhecimento da depreciação é fundamental para refletir a realidade patrimonial e assegurar a transparência e a responsabilidade na gestão dos recursos públicos. </a:t>
            </a:r>
            <a:r>
              <a:rPr lang="pt-BR" b="1" u="sng" kern="0" dirty="0">
                <a:effectLst/>
                <a:latin typeface="Rawline regular "/>
                <a:ea typeface="Times New Roman" panose="02020603050405020304" pitchFamily="18" charset="0"/>
                <a:cs typeface="Times New Roman" panose="02020603050405020304" pitchFamily="18" charset="0"/>
              </a:rPr>
              <a:t>As Normas Brasileiras de Contabilidade Aplicadas ao Setor Público</a:t>
            </a:r>
            <a:r>
              <a:rPr lang="pt-BR" b="1" kern="0" dirty="0">
                <a:effectLst/>
                <a:latin typeface="Rawline regular "/>
                <a:ea typeface="Times New Roman" panose="02020603050405020304" pitchFamily="18" charset="0"/>
                <a:cs typeface="Times New Roman" panose="02020603050405020304" pitchFamily="18" charset="0"/>
              </a:rPr>
              <a:t> </a:t>
            </a:r>
            <a:r>
              <a:rPr lang="pt-BR" kern="0" dirty="0">
                <a:effectLst/>
                <a:latin typeface="Rawline regular "/>
                <a:ea typeface="Times New Roman" panose="02020603050405020304" pitchFamily="18" charset="0"/>
                <a:cs typeface="Times New Roman" panose="02020603050405020304" pitchFamily="18" charset="0"/>
              </a:rPr>
              <a:t>orientam a aplicação desses métodos, promovendo a consistência e a integridade nas contas públicas</a:t>
            </a:r>
            <a:r>
              <a:rPr lang="pt-BR" sz="1200" kern="0" dirty="0">
                <a:effectLst/>
                <a:latin typeface="Rawline regular "/>
                <a:ea typeface="Times New Roman" panose="02020603050405020304" pitchFamily="18" charset="0"/>
                <a:cs typeface="Times New Roman" panose="02020603050405020304" pitchFamily="18" charset="0"/>
              </a:rPr>
              <a:t>.</a:t>
            </a:r>
            <a:endParaRPr lang="pt-BR" sz="1200" kern="100" dirty="0">
              <a:effectLst/>
              <a:latin typeface="Rawline regular "/>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129815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5 </a:t>
            </a:r>
            <a:r>
              <a:rPr lang="pt-BR" sz="1800" b="1" dirty="0">
                <a:effectLst/>
                <a:latin typeface="Rawline regular "/>
                <a:ea typeface="Aptos" panose="020B0004020202020204" pitchFamily="34" charset="0"/>
                <a:cs typeface="Times New Roman" panose="02020603050405020304" pitchFamily="18" charset="0"/>
              </a:rPr>
              <a:t>Baixa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6" name="CaixaDeTexto 5">
            <a:extLst>
              <a:ext uri="{FF2B5EF4-FFF2-40B4-BE49-F238E27FC236}">
                <a16:creationId xmlns:a16="http://schemas.microsoft.com/office/drawing/2014/main" id="{E61AA77C-5D4B-9A8F-D235-C9F6B8A49DAE}"/>
              </a:ext>
            </a:extLst>
          </p:cNvPr>
          <p:cNvSpPr txBox="1"/>
          <p:nvPr/>
        </p:nvSpPr>
        <p:spPr>
          <a:xfrm>
            <a:off x="155970" y="679677"/>
            <a:ext cx="8342571" cy="3557705"/>
          </a:xfrm>
          <a:prstGeom prst="rect">
            <a:avLst/>
          </a:prstGeom>
          <a:noFill/>
        </p:spPr>
        <p:txBody>
          <a:bodyPr wrap="square">
            <a:spAutoFit/>
          </a:bodyPr>
          <a:lstStyle/>
          <a:p>
            <a:pPr>
              <a:lnSpc>
                <a:spcPct val="115000"/>
              </a:lnSpc>
              <a:spcAft>
                <a:spcPts val="800"/>
              </a:spcAft>
            </a:pPr>
            <a:r>
              <a:rPr lang="pt-BR" sz="1300" b="1" kern="100" dirty="0">
                <a:effectLst/>
                <a:latin typeface="Rawline regular "/>
                <a:ea typeface="Aptos" panose="020B0004020202020204" pitchFamily="34" charset="0"/>
                <a:cs typeface="Times New Roman" panose="02020603050405020304" pitchFamily="18" charset="0"/>
              </a:rPr>
              <a:t>A baixa de bens públicos </a:t>
            </a:r>
            <a:r>
              <a:rPr lang="pt-BR" sz="1300" kern="100" dirty="0">
                <a:effectLst/>
                <a:latin typeface="Rawline regular "/>
                <a:ea typeface="Aptos" panose="020B0004020202020204" pitchFamily="34" charset="0"/>
                <a:cs typeface="Times New Roman" panose="02020603050405020304" pitchFamily="18" charset="0"/>
              </a:rPr>
              <a:t>refere-se ao processo de retirada formal de um ativo do patrimônio público, resultando na sua exclusão das demonstrações financeiras. Esse procedimento é essencial para garantir que o patrimônio refletido nas contas públicas esteja atualizado e represente a realidade econômica da entidade. </a:t>
            </a:r>
            <a:r>
              <a:rPr lang="pt-BR" sz="1300" b="1" kern="100" dirty="0">
                <a:effectLst/>
                <a:latin typeface="Rawline regular "/>
                <a:ea typeface="Aptos" panose="020B0004020202020204" pitchFamily="34" charset="0"/>
                <a:cs typeface="Times New Roman" panose="02020603050405020304" pitchFamily="18" charset="0"/>
              </a:rPr>
              <a:t>Principais Aspectos da Baixa de Bens Públicos:</a:t>
            </a:r>
            <a:endParaRPr lang="pt-BR" sz="1300" kern="100" dirty="0">
              <a:effectLst/>
              <a:latin typeface="Rawline regular "/>
              <a:ea typeface="Aptos" panose="020B0004020202020204" pitchFamily="34" charset="0"/>
              <a:cs typeface="Times New Roman" panose="02020603050405020304" pitchFamily="18" charset="0"/>
            </a:endParaRPr>
          </a:p>
          <a:p>
            <a:pPr marL="342900" lvl="0" indent="-342900">
              <a:lnSpc>
                <a:spcPct val="115000"/>
              </a:lnSpc>
              <a:spcAft>
                <a:spcPts val="800"/>
              </a:spcAft>
              <a:buFont typeface="+mj-lt"/>
              <a:buAutoNum type="arabicPeriod"/>
              <a:tabLst>
                <a:tab pos="457200" algn="l"/>
              </a:tabLst>
            </a:pPr>
            <a:r>
              <a:rPr lang="pt-BR" sz="1300" b="1" kern="100" dirty="0">
                <a:effectLst/>
                <a:latin typeface="Rawline regular "/>
                <a:ea typeface="Aptos" panose="020B0004020202020204" pitchFamily="34" charset="0"/>
                <a:cs typeface="Times New Roman" panose="02020603050405020304" pitchFamily="18" charset="0"/>
              </a:rPr>
              <a:t>Definição</a:t>
            </a:r>
            <a:r>
              <a:rPr lang="pt-BR" sz="1300"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300" kern="100" dirty="0">
                <a:effectLst/>
                <a:latin typeface="Rawline regular "/>
                <a:ea typeface="Aptos" panose="020B0004020202020204" pitchFamily="34" charset="0"/>
                <a:cs typeface="Times New Roman" panose="02020603050405020304" pitchFamily="18" charset="0"/>
              </a:rPr>
              <a:t>A baixa ocorre quando um bem não está mais disponível para uso ou quando sua utilidade foi considerada irrelevante. Isso pode incluir bens deteriorados, obsoletos, vendidos ou doados.</a:t>
            </a:r>
          </a:p>
          <a:p>
            <a:pPr marL="342900" lvl="0" indent="-342900">
              <a:lnSpc>
                <a:spcPct val="115000"/>
              </a:lnSpc>
              <a:spcAft>
                <a:spcPts val="800"/>
              </a:spcAft>
              <a:buFont typeface="+mj-lt"/>
              <a:buAutoNum type="arabicPeriod"/>
              <a:tabLst>
                <a:tab pos="457200" algn="l"/>
              </a:tabLst>
            </a:pPr>
            <a:r>
              <a:rPr lang="pt-BR" sz="1300" b="1" kern="100" dirty="0">
                <a:effectLst/>
                <a:latin typeface="Rawline regular "/>
                <a:ea typeface="Aptos" panose="020B0004020202020204" pitchFamily="34" charset="0"/>
                <a:cs typeface="Times New Roman" panose="02020603050405020304" pitchFamily="18" charset="0"/>
              </a:rPr>
              <a:t>Motivos para Baixa</a:t>
            </a:r>
            <a:r>
              <a:rPr lang="pt-BR" sz="1300"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300" b="1" kern="100" dirty="0">
                <a:effectLst/>
                <a:latin typeface="Rawline regular "/>
                <a:ea typeface="Aptos" panose="020B0004020202020204" pitchFamily="34" charset="0"/>
                <a:cs typeface="Times New Roman" panose="02020603050405020304" pitchFamily="18" charset="0"/>
              </a:rPr>
              <a:t>Degradação</a:t>
            </a:r>
            <a:r>
              <a:rPr lang="pt-BR" sz="1300" kern="100" dirty="0">
                <a:effectLst/>
                <a:latin typeface="Rawline regular "/>
                <a:ea typeface="Aptos" panose="020B0004020202020204" pitchFamily="34" charset="0"/>
                <a:cs typeface="Times New Roman" panose="02020603050405020304" pitchFamily="18" charset="0"/>
              </a:rPr>
              <a:t>: Ativos que se tornaram inutilizáveis devido ao desgaste físico ou funcional.</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300" b="1" kern="100" dirty="0">
                <a:effectLst/>
                <a:latin typeface="Rawline regular "/>
                <a:ea typeface="Aptos" panose="020B0004020202020204" pitchFamily="34" charset="0"/>
                <a:cs typeface="Times New Roman" panose="02020603050405020304" pitchFamily="18" charset="0"/>
              </a:rPr>
              <a:t>Obsolescência</a:t>
            </a:r>
            <a:r>
              <a:rPr lang="pt-BR" sz="1300" kern="100" dirty="0">
                <a:effectLst/>
                <a:latin typeface="Rawline regular "/>
                <a:ea typeface="Aptos" panose="020B0004020202020204" pitchFamily="34" charset="0"/>
                <a:cs typeface="Times New Roman" panose="02020603050405020304" pitchFamily="18" charset="0"/>
              </a:rPr>
              <a:t>: Bens que não atendem mais às necessidades operacionais devido a inovações tecnológicas.</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300" b="1" kern="100" dirty="0">
                <a:effectLst/>
                <a:latin typeface="Rawline regular "/>
                <a:ea typeface="Aptos" panose="020B0004020202020204" pitchFamily="34" charset="0"/>
                <a:cs typeface="Times New Roman" panose="02020603050405020304" pitchFamily="18" charset="0"/>
              </a:rPr>
              <a:t>Venda ou Doação</a:t>
            </a:r>
            <a:r>
              <a:rPr lang="pt-BR" sz="1300" kern="100" dirty="0">
                <a:effectLst/>
                <a:latin typeface="Rawline regular "/>
                <a:ea typeface="Aptos" panose="020B0004020202020204" pitchFamily="34" charset="0"/>
                <a:cs typeface="Times New Roman" panose="02020603050405020304" pitchFamily="18" charset="0"/>
              </a:rPr>
              <a:t>: Bens que foram alienados ou doados a terceiros.</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300" b="1" kern="100" dirty="0">
                <a:effectLst/>
                <a:latin typeface="Rawline regular "/>
                <a:ea typeface="Aptos" panose="020B0004020202020204" pitchFamily="34" charset="0"/>
                <a:cs typeface="Times New Roman" panose="02020603050405020304" pitchFamily="18" charset="0"/>
              </a:rPr>
              <a:t>Desaparecimento</a:t>
            </a:r>
            <a:r>
              <a:rPr lang="pt-BR" sz="1300" kern="100" dirty="0">
                <a:effectLst/>
                <a:latin typeface="Rawline regular "/>
                <a:ea typeface="Aptos" panose="020B0004020202020204" pitchFamily="34" charset="0"/>
                <a:cs typeface="Times New Roman" panose="02020603050405020304" pitchFamily="18" charset="0"/>
              </a:rPr>
              <a:t>: Ativos que foram perdidos (furto ou sinistro) ou não estão mais sob a posse da entidade.</a:t>
            </a:r>
          </a:p>
        </p:txBody>
      </p:sp>
    </p:spTree>
    <p:extLst>
      <p:ext uri="{BB962C8B-B14F-4D97-AF65-F5344CB8AC3E}">
        <p14:creationId xmlns:p14="http://schemas.microsoft.com/office/powerpoint/2010/main" val="12713575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5 </a:t>
            </a:r>
            <a:r>
              <a:rPr lang="pt-BR" sz="1800" b="1" dirty="0">
                <a:effectLst/>
                <a:latin typeface="Rawline regular "/>
                <a:ea typeface="Aptos" panose="020B0004020202020204" pitchFamily="34" charset="0"/>
                <a:cs typeface="Times New Roman" panose="02020603050405020304" pitchFamily="18" charset="0"/>
              </a:rPr>
              <a:t>Baixa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6" name="CaixaDeTexto 5">
            <a:extLst>
              <a:ext uri="{FF2B5EF4-FFF2-40B4-BE49-F238E27FC236}">
                <a16:creationId xmlns:a16="http://schemas.microsoft.com/office/drawing/2014/main" id="{E61AA77C-5D4B-9A8F-D235-C9F6B8A49DAE}"/>
              </a:ext>
            </a:extLst>
          </p:cNvPr>
          <p:cNvSpPr txBox="1"/>
          <p:nvPr/>
        </p:nvSpPr>
        <p:spPr>
          <a:xfrm>
            <a:off x="123696" y="625887"/>
            <a:ext cx="8568483" cy="3557577"/>
          </a:xfrm>
          <a:prstGeom prst="rect">
            <a:avLst/>
          </a:prstGeom>
          <a:noFill/>
        </p:spPr>
        <p:txBody>
          <a:bodyPr wrap="square">
            <a:spAutoFit/>
          </a:bodyPr>
          <a:lstStyle/>
          <a:p>
            <a:pPr lvl="0">
              <a:lnSpc>
                <a:spcPct val="115000"/>
              </a:lnSpc>
              <a:spcAft>
                <a:spcPts val="800"/>
              </a:spcAft>
              <a:tabLst>
                <a:tab pos="457200" algn="l"/>
              </a:tabLst>
            </a:pPr>
            <a:r>
              <a:rPr lang="pt-BR" sz="1200" b="1" kern="100" dirty="0">
                <a:effectLst/>
                <a:latin typeface="Rawline regular "/>
                <a:ea typeface="Aptos" panose="020B0004020202020204" pitchFamily="34" charset="0"/>
                <a:cs typeface="Times New Roman" panose="02020603050405020304" pitchFamily="18" charset="0"/>
              </a:rPr>
              <a:t>- Processo de Baixa</a:t>
            </a:r>
            <a:r>
              <a:rPr lang="pt-BR" sz="1200"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200" b="1" kern="100" dirty="0">
                <a:effectLst/>
                <a:latin typeface="Rawline regular "/>
                <a:ea typeface="Aptos" panose="020B0004020202020204" pitchFamily="34" charset="0"/>
                <a:cs typeface="Times New Roman" panose="02020603050405020304" pitchFamily="18" charset="0"/>
              </a:rPr>
              <a:t>Avaliação do Ativo</a:t>
            </a:r>
            <a:r>
              <a:rPr lang="pt-BR" sz="1200" kern="100" dirty="0">
                <a:effectLst/>
                <a:latin typeface="Rawline regular "/>
                <a:ea typeface="Aptos" panose="020B0004020202020204" pitchFamily="34" charset="0"/>
                <a:cs typeface="Times New Roman" panose="02020603050405020304" pitchFamily="18" charset="0"/>
              </a:rPr>
              <a:t>: Antes da baixa, o ativo deve ser avaliado para determinar sua condição e o valor residual, se houver.</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200" b="1" kern="100" dirty="0">
                <a:effectLst/>
                <a:latin typeface="Rawline regular "/>
                <a:ea typeface="Aptos" panose="020B0004020202020204" pitchFamily="34" charset="0"/>
                <a:cs typeface="Times New Roman" panose="02020603050405020304" pitchFamily="18" charset="0"/>
              </a:rPr>
              <a:t>Documentação</a:t>
            </a:r>
            <a:r>
              <a:rPr lang="pt-BR" sz="1200" kern="100" dirty="0">
                <a:effectLst/>
                <a:latin typeface="Rawline regular "/>
                <a:ea typeface="Aptos" panose="020B0004020202020204" pitchFamily="34" charset="0"/>
                <a:cs typeface="Times New Roman" panose="02020603050405020304" pitchFamily="18" charset="0"/>
              </a:rPr>
              <a:t>: A baixa deve ser formalizada através de documentos que comprovem a decisão e a condição do ativo, como relatórios de inspeção e termos de doação ou venda.</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200" b="1" kern="100" dirty="0">
                <a:effectLst/>
                <a:latin typeface="Rawline regular "/>
                <a:ea typeface="Aptos" panose="020B0004020202020204" pitchFamily="34" charset="0"/>
                <a:cs typeface="Times New Roman" panose="02020603050405020304" pitchFamily="18" charset="0"/>
              </a:rPr>
              <a:t>Registro Contábil</a:t>
            </a:r>
            <a:r>
              <a:rPr lang="pt-BR" sz="1200" kern="100" dirty="0">
                <a:effectLst/>
                <a:latin typeface="Rawline regular "/>
                <a:ea typeface="Aptos" panose="020B0004020202020204" pitchFamily="34" charset="0"/>
                <a:cs typeface="Times New Roman" panose="02020603050405020304" pitchFamily="18" charset="0"/>
              </a:rPr>
              <a:t>: O ativo deve ser retirado do balanço patrimonial, ajustando as contas para refletir a baixa. </a:t>
            </a:r>
            <a:r>
              <a:rPr lang="pt-BR" sz="1200" b="1" u="sng" kern="100" dirty="0">
                <a:effectLst/>
                <a:latin typeface="Rawline regular "/>
                <a:ea typeface="Aptos" panose="020B0004020202020204" pitchFamily="34" charset="0"/>
                <a:cs typeface="Times New Roman" panose="02020603050405020304" pitchFamily="18" charset="0"/>
              </a:rPr>
              <a:t>Isso envolve registrar uma despesa ou ganho, dependendo da situação.</a:t>
            </a:r>
          </a:p>
          <a:p>
            <a:pPr lvl="0">
              <a:lnSpc>
                <a:spcPct val="115000"/>
              </a:lnSpc>
              <a:spcAft>
                <a:spcPts val="800"/>
              </a:spcAft>
              <a:tabLst>
                <a:tab pos="457200" algn="l"/>
              </a:tabLst>
            </a:pPr>
            <a:r>
              <a:rPr lang="pt-BR" sz="1200" b="1" kern="100" dirty="0">
                <a:effectLst/>
                <a:latin typeface="Rawline regular "/>
                <a:ea typeface="Aptos" panose="020B0004020202020204" pitchFamily="34" charset="0"/>
                <a:cs typeface="Times New Roman" panose="02020603050405020304" pitchFamily="18" charset="0"/>
              </a:rPr>
              <a:t>- Impacto Contábil</a:t>
            </a:r>
            <a:r>
              <a:rPr lang="pt-BR" sz="1200"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200" u="sng" kern="100" dirty="0">
                <a:effectLst/>
                <a:latin typeface="Rawline regular "/>
                <a:ea typeface="Aptos" panose="020B0004020202020204" pitchFamily="34" charset="0"/>
                <a:cs typeface="Times New Roman" panose="02020603050405020304" pitchFamily="18" charset="0"/>
              </a:rPr>
              <a:t>A baixa de um ativo pode afetar as contas de depreciação acumulada, ajustando o valor total do patrimônio da entidade. A contabilização correta é fundamental para manter a integridade das demonstrações financeiras.</a:t>
            </a:r>
          </a:p>
          <a:p>
            <a:pPr lvl="0">
              <a:lnSpc>
                <a:spcPct val="115000"/>
              </a:lnSpc>
              <a:spcAft>
                <a:spcPts val="800"/>
              </a:spcAft>
              <a:tabLst>
                <a:tab pos="457200" algn="l"/>
              </a:tabLst>
            </a:pPr>
            <a:r>
              <a:rPr lang="pt-BR" sz="1200" b="1" kern="100" dirty="0">
                <a:effectLst/>
                <a:latin typeface="Rawline regular "/>
                <a:ea typeface="Aptos" panose="020B0004020202020204" pitchFamily="34" charset="0"/>
                <a:cs typeface="Times New Roman" panose="02020603050405020304" pitchFamily="18" charset="0"/>
              </a:rPr>
              <a:t>- Regulação</a:t>
            </a:r>
            <a:r>
              <a:rPr lang="pt-BR" sz="1200" kern="100" dirty="0">
                <a:effectLst/>
                <a:latin typeface="Rawline regular "/>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200" kern="100" dirty="0">
                <a:effectLst/>
                <a:latin typeface="Rawline regular "/>
                <a:ea typeface="Aptos" panose="020B0004020202020204" pitchFamily="34" charset="0"/>
                <a:cs typeface="Times New Roman" panose="02020603050405020304" pitchFamily="18" charset="0"/>
              </a:rPr>
              <a:t>A baixa de bens públicos deve seguir as diretrizes estabelecidas </a:t>
            </a:r>
            <a:r>
              <a:rPr lang="pt-BR" sz="1200" b="1" kern="100" dirty="0">
                <a:effectLst/>
                <a:latin typeface="Rawline regular "/>
                <a:ea typeface="Aptos" panose="020B0004020202020204" pitchFamily="34" charset="0"/>
                <a:cs typeface="Times New Roman" panose="02020603050405020304" pitchFamily="18" charset="0"/>
              </a:rPr>
              <a:t>nas Normas Brasileiras de Contabilidade Aplicadas ao Setor Público (NBCASP)</a:t>
            </a:r>
            <a:r>
              <a:rPr lang="pt-BR" sz="1200" kern="100" dirty="0">
                <a:effectLst/>
                <a:latin typeface="Rawline regular "/>
                <a:ea typeface="Aptos" panose="020B0004020202020204" pitchFamily="34" charset="0"/>
                <a:cs typeface="Times New Roman" panose="02020603050405020304" pitchFamily="18" charset="0"/>
              </a:rPr>
              <a:t> e no </a:t>
            </a:r>
            <a:r>
              <a:rPr lang="pt-BR" sz="1200" b="1" kern="100" dirty="0">
                <a:effectLst/>
                <a:latin typeface="Rawline regular "/>
                <a:ea typeface="Aptos" panose="020B0004020202020204" pitchFamily="34" charset="0"/>
                <a:cs typeface="Times New Roman" panose="02020603050405020304" pitchFamily="18" charset="0"/>
              </a:rPr>
              <a:t>Manual de Contabilidade Aplicada ao Setor Público (MCASP), </a:t>
            </a:r>
            <a:r>
              <a:rPr lang="pt-BR" sz="1200" kern="100" dirty="0">
                <a:effectLst/>
                <a:latin typeface="Rawline regular "/>
                <a:ea typeface="Aptos" panose="020B0004020202020204" pitchFamily="34" charset="0"/>
                <a:cs typeface="Times New Roman" panose="02020603050405020304" pitchFamily="18" charset="0"/>
              </a:rPr>
              <a:t>que orientam a contabilização e o controle patrimonial.</a:t>
            </a:r>
            <a:endParaRPr lang="pt-BR" sz="1200" dirty="0"/>
          </a:p>
        </p:txBody>
      </p:sp>
    </p:spTree>
    <p:extLst>
      <p:ext uri="{BB962C8B-B14F-4D97-AF65-F5344CB8AC3E}">
        <p14:creationId xmlns:p14="http://schemas.microsoft.com/office/powerpoint/2010/main" val="194452279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5 </a:t>
            </a:r>
            <a:r>
              <a:rPr lang="pt-BR" sz="1800" b="1" dirty="0">
                <a:effectLst/>
                <a:latin typeface="Rawline regular "/>
                <a:ea typeface="Aptos" panose="020B0004020202020204" pitchFamily="34" charset="0"/>
                <a:cs typeface="Times New Roman" panose="02020603050405020304" pitchFamily="18" charset="0"/>
              </a:rPr>
              <a:t>Baixa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6" name="CaixaDeTexto 5">
            <a:extLst>
              <a:ext uri="{FF2B5EF4-FFF2-40B4-BE49-F238E27FC236}">
                <a16:creationId xmlns:a16="http://schemas.microsoft.com/office/drawing/2014/main" id="{E61AA77C-5D4B-9A8F-D235-C9F6B8A49DAE}"/>
              </a:ext>
            </a:extLst>
          </p:cNvPr>
          <p:cNvSpPr txBox="1"/>
          <p:nvPr/>
        </p:nvSpPr>
        <p:spPr>
          <a:xfrm>
            <a:off x="231277" y="711951"/>
            <a:ext cx="7959792" cy="3038781"/>
          </a:xfrm>
          <a:prstGeom prst="rect">
            <a:avLst/>
          </a:prstGeom>
          <a:noFill/>
        </p:spPr>
        <p:txBody>
          <a:bodyPr wrap="square">
            <a:spAutoFit/>
          </a:bodyPr>
          <a:lstStyle/>
          <a:p>
            <a:pPr marL="342900" indent="-342900">
              <a:lnSpc>
                <a:spcPct val="115000"/>
              </a:lnSpc>
              <a:spcAft>
                <a:spcPts val="800"/>
              </a:spcAft>
              <a:buAutoNum type="alphaLcParenR"/>
            </a:pPr>
            <a:r>
              <a:rPr lang="pt-BR" sz="1600" b="1" kern="100" dirty="0">
                <a:effectLst/>
                <a:latin typeface="Rawline regular "/>
                <a:ea typeface="Aptos" panose="020B0004020202020204" pitchFamily="34" charset="0"/>
                <a:cs typeface="Times New Roman" panose="02020603050405020304" pitchFamily="18" charset="0"/>
              </a:rPr>
              <a:t>Alienação (móveis e imóveis)</a:t>
            </a:r>
          </a:p>
          <a:p>
            <a:pPr>
              <a:lnSpc>
                <a:spcPct val="115000"/>
              </a:lnSpc>
              <a:spcAft>
                <a:spcPts val="800"/>
              </a:spcAft>
            </a:pPr>
            <a:r>
              <a:rPr lang="pt-BR" sz="1600" b="1" kern="100" dirty="0">
                <a:effectLst/>
                <a:latin typeface="Rawline regular "/>
                <a:ea typeface="Aptos" panose="020B0004020202020204" pitchFamily="34" charset="0"/>
                <a:cs typeface="Times New Roman" panose="02020603050405020304" pitchFamily="18" charset="0"/>
              </a:rPr>
              <a:t>Alienação</a:t>
            </a:r>
            <a:r>
              <a:rPr lang="pt-BR" sz="1600" kern="100" dirty="0">
                <a:effectLst/>
                <a:latin typeface="Rawline regular "/>
                <a:ea typeface="Aptos" panose="020B0004020202020204" pitchFamily="34" charset="0"/>
                <a:cs typeface="Times New Roman" panose="02020603050405020304" pitchFamily="18" charset="0"/>
              </a:rPr>
              <a:t> refere-se à venda ou transferência de propriedade de bens móveis e imóveis da administração pública para terceiros. A alienação pode ocorrer por meio de:</a:t>
            </a:r>
          </a:p>
          <a:p>
            <a:pPr marL="342900" lvl="0" indent="-342900">
              <a:lnSpc>
                <a:spcPct val="115000"/>
              </a:lnSpc>
              <a:spcAft>
                <a:spcPts val="800"/>
              </a:spcAft>
              <a:buSzPts val="1000"/>
              <a:buFont typeface="Symbol" panose="05050102010706020507" pitchFamily="18" charset="2"/>
              <a:buChar char=""/>
              <a:tabLst>
                <a:tab pos="457200" algn="l"/>
              </a:tabLst>
            </a:pPr>
            <a:r>
              <a:rPr lang="pt-BR" sz="1600" b="1" kern="100" dirty="0">
                <a:effectLst/>
                <a:latin typeface="Rawline regular "/>
                <a:ea typeface="Aptos" panose="020B0004020202020204" pitchFamily="34" charset="0"/>
                <a:cs typeface="Times New Roman" panose="02020603050405020304" pitchFamily="18" charset="0"/>
              </a:rPr>
              <a:t>Venda</a:t>
            </a:r>
            <a:r>
              <a:rPr lang="pt-BR" sz="1600" kern="100" dirty="0">
                <a:effectLst/>
                <a:latin typeface="Rawline regular "/>
                <a:ea typeface="Aptos" panose="020B0004020202020204" pitchFamily="34" charset="0"/>
                <a:cs typeface="Times New Roman" panose="02020603050405020304" pitchFamily="18" charset="0"/>
              </a:rPr>
              <a:t>: Ato de vender bens que não são mais necessários, gerando receita para a entidade.</a:t>
            </a:r>
          </a:p>
          <a:p>
            <a:pPr marL="342900" lvl="0" indent="-342900">
              <a:lnSpc>
                <a:spcPct val="115000"/>
              </a:lnSpc>
              <a:spcAft>
                <a:spcPts val="800"/>
              </a:spcAft>
              <a:buSzPts val="1000"/>
              <a:buFont typeface="Symbol" panose="05050102010706020507" pitchFamily="18" charset="2"/>
              <a:buChar char=""/>
              <a:tabLst>
                <a:tab pos="457200" algn="l"/>
              </a:tabLst>
            </a:pPr>
            <a:r>
              <a:rPr lang="pt-BR" sz="1600" b="1" kern="100" dirty="0">
                <a:effectLst/>
                <a:latin typeface="Rawline regular "/>
                <a:ea typeface="Aptos" panose="020B0004020202020204" pitchFamily="34" charset="0"/>
                <a:cs typeface="Times New Roman" panose="02020603050405020304" pitchFamily="18" charset="0"/>
              </a:rPr>
              <a:t>Licitação</a:t>
            </a:r>
            <a:r>
              <a:rPr lang="pt-BR" sz="1600" kern="100" dirty="0">
                <a:effectLst/>
                <a:latin typeface="Rawline regular "/>
                <a:ea typeface="Aptos" panose="020B0004020202020204" pitchFamily="34" charset="0"/>
                <a:cs typeface="Times New Roman" panose="02020603050405020304" pitchFamily="18" charset="0"/>
              </a:rPr>
              <a:t>: Muitas vezes, a alienação deve ser realizada através de processos licitatórios, conforme a Lei de Licitações, garantindo a transparência e a competitividade.</a:t>
            </a:r>
          </a:p>
          <a:p>
            <a:endParaRPr lang="pt-BR" sz="1200" dirty="0"/>
          </a:p>
          <a:p>
            <a:endParaRPr lang="pt-BR" sz="1200" dirty="0"/>
          </a:p>
          <a:p>
            <a:r>
              <a:rPr lang="pt-BR" sz="1200" dirty="0"/>
              <a:t>Nota : </a:t>
            </a:r>
            <a:r>
              <a:rPr lang="pt-BR" sz="1200" b="1" dirty="0">
                <a:effectLst/>
                <a:latin typeface="Aptos" panose="020B0004020202020204" pitchFamily="34" charset="0"/>
                <a:ea typeface="Aptos" panose="020B0004020202020204" pitchFamily="34" charset="0"/>
                <a:cs typeface="Times New Roman" panose="02020603050405020304" pitchFamily="18" charset="0"/>
              </a:rPr>
              <a:t>Lei 14.133/2021</a:t>
            </a:r>
            <a:r>
              <a:rPr lang="pt-BR" sz="1200" b="1" dirty="0">
                <a:latin typeface="Aptos" panose="020B0004020202020204" pitchFamily="34" charset="0"/>
                <a:ea typeface="Aptos" panose="020B0004020202020204" pitchFamily="34" charset="0"/>
                <a:cs typeface="Times New Roman" panose="02020603050405020304" pitchFamily="18" charset="0"/>
              </a:rPr>
              <a:t> </a:t>
            </a:r>
            <a:r>
              <a:rPr lang="pt-BR" sz="1200" dirty="0">
                <a:latin typeface="Aptos" panose="020B0004020202020204" pitchFamily="34" charset="0"/>
                <a:ea typeface="Aptos" panose="020B0004020202020204" pitchFamily="34" charset="0"/>
                <a:cs typeface="Times New Roman" panose="02020603050405020304" pitchFamily="18" charset="0"/>
              </a:rPr>
              <a:t>- </a:t>
            </a:r>
            <a:r>
              <a:rPr lang="pt-BR" sz="1200" dirty="0">
                <a:effectLst/>
                <a:latin typeface="Aptos" panose="020B0004020202020204" pitchFamily="34" charset="0"/>
                <a:ea typeface="Aptos" panose="020B0004020202020204" pitchFamily="34" charset="0"/>
                <a:cs typeface="Times New Roman" panose="02020603050405020304" pitchFamily="18" charset="0"/>
              </a:rPr>
              <a:t>Normas sobre alienação de bens públicos, incluindo os procedimentos licitatórios.</a:t>
            </a:r>
            <a:endParaRPr lang="pt-BR" sz="1200" dirty="0"/>
          </a:p>
        </p:txBody>
      </p:sp>
    </p:spTree>
    <p:extLst>
      <p:ext uri="{BB962C8B-B14F-4D97-AF65-F5344CB8AC3E}">
        <p14:creationId xmlns:p14="http://schemas.microsoft.com/office/powerpoint/2010/main" val="1600077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81002"/>
            <a:ext cx="9466729" cy="5224502"/>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784830"/>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1 </a:t>
            </a:r>
            <a:r>
              <a:rPr lang="pt-BR" sz="1800" b="1" dirty="0">
                <a:effectLst/>
                <a:latin typeface="Rawline regular "/>
                <a:ea typeface="Aptos" panose="020B0004020202020204" pitchFamily="34" charset="0"/>
                <a:cs typeface="Times New Roman" panose="02020603050405020304" pitchFamily="18" charset="0"/>
              </a:rPr>
              <a:t>Incorporação</a:t>
            </a:r>
            <a:endParaRPr lang="pt-BR" sz="1800" b="1" dirty="0">
              <a:latin typeface="Rawline regular "/>
            </a:endParaRPr>
          </a:p>
          <a:p>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5" name="CaixaDeTexto 4">
            <a:extLst>
              <a:ext uri="{FF2B5EF4-FFF2-40B4-BE49-F238E27FC236}">
                <a16:creationId xmlns:a16="http://schemas.microsoft.com/office/drawing/2014/main" id="{77EA5C56-E3CA-B50D-9F85-A5A9DF22740B}"/>
              </a:ext>
            </a:extLst>
          </p:cNvPr>
          <p:cNvSpPr txBox="1"/>
          <p:nvPr/>
        </p:nvSpPr>
        <p:spPr>
          <a:xfrm>
            <a:off x="193268" y="673941"/>
            <a:ext cx="8133868" cy="3526030"/>
          </a:xfrm>
          <a:prstGeom prst="rect">
            <a:avLst/>
          </a:prstGeom>
          <a:noFill/>
        </p:spPr>
        <p:txBody>
          <a:bodyPr wrap="square">
            <a:spAutoFit/>
          </a:bodyPr>
          <a:lstStyle/>
          <a:p>
            <a:pPr>
              <a:lnSpc>
                <a:spcPct val="150000"/>
              </a:lnSpc>
              <a:spcAft>
                <a:spcPts val="800"/>
              </a:spcAft>
            </a:pPr>
            <a:r>
              <a:rPr lang="pt-BR" sz="1800" b="1" u="sng" kern="100" dirty="0">
                <a:effectLst/>
                <a:latin typeface="Rawline regular "/>
                <a:ea typeface="Aptos" panose="020B0004020202020204" pitchFamily="34" charset="0"/>
                <a:cs typeface="Times New Roman" panose="02020603050405020304" pitchFamily="18" charset="0"/>
              </a:rPr>
              <a:t>Responsabilidades dos Gestores</a:t>
            </a:r>
            <a:r>
              <a:rPr lang="pt-BR" sz="1800" b="1" kern="100" dirty="0">
                <a:effectLst/>
                <a:latin typeface="Rawline regular "/>
                <a:ea typeface="Aptos" panose="020B0004020202020204" pitchFamily="34" charset="0"/>
                <a:cs typeface="Times New Roman" panose="02020603050405020304" pitchFamily="18" charset="0"/>
              </a:rPr>
              <a:t> </a:t>
            </a:r>
            <a:r>
              <a:rPr lang="pt-BR" sz="1800" kern="100" dirty="0">
                <a:effectLst/>
                <a:latin typeface="Rawline regular "/>
                <a:ea typeface="Aptos" panose="020B0004020202020204" pitchFamily="34" charset="0"/>
                <a:cs typeface="Times New Roman" panose="02020603050405020304" pitchFamily="18" charset="0"/>
              </a:rPr>
              <a:t>- Garantir a conformidade legal e a manutenção dos bens incorporados.</a:t>
            </a:r>
            <a:endParaRPr lang="pt-BR" sz="1800" dirty="0"/>
          </a:p>
          <a:p>
            <a:pPr>
              <a:lnSpc>
                <a:spcPct val="150000"/>
              </a:lnSpc>
              <a:spcAft>
                <a:spcPts val="800"/>
              </a:spcAft>
            </a:pPr>
            <a:r>
              <a:rPr lang="pt-BR" sz="1800" b="1" u="sng" kern="100" dirty="0">
                <a:effectLst/>
                <a:latin typeface="Rawline regular "/>
                <a:ea typeface="Aptos" panose="020B0004020202020204" pitchFamily="34" charset="0"/>
                <a:cs typeface="Times New Roman" panose="02020603050405020304" pitchFamily="18" charset="0"/>
              </a:rPr>
              <a:t>Controle Interno na Incorporação</a:t>
            </a:r>
            <a:r>
              <a:rPr lang="pt-BR" sz="1800" b="1" kern="100" dirty="0">
                <a:effectLst/>
                <a:latin typeface="Rawline regular "/>
                <a:ea typeface="Aptos" panose="020B0004020202020204" pitchFamily="34" charset="0"/>
                <a:cs typeface="Times New Roman" panose="02020603050405020304" pitchFamily="18" charset="0"/>
              </a:rPr>
              <a:t> </a:t>
            </a:r>
            <a:r>
              <a:rPr lang="pt-BR" sz="1800" kern="100" dirty="0">
                <a:effectLst/>
                <a:latin typeface="Rawline regular "/>
                <a:ea typeface="Aptos" panose="020B0004020202020204" pitchFamily="34" charset="0"/>
                <a:cs typeface="Times New Roman" panose="02020603050405020304" pitchFamily="18" charset="0"/>
              </a:rPr>
              <a:t>- Importância de auditorias e verificações periódicas.</a:t>
            </a:r>
          </a:p>
          <a:p>
            <a:pPr>
              <a:lnSpc>
                <a:spcPct val="150000"/>
              </a:lnSpc>
            </a:pPr>
            <a:r>
              <a:rPr lang="pt-BR" sz="1800" b="1" u="sng" dirty="0">
                <a:effectLst/>
                <a:latin typeface="Rawline regular "/>
                <a:ea typeface="Aptos" panose="020B0004020202020204" pitchFamily="34" charset="0"/>
                <a:cs typeface="Times New Roman" panose="02020603050405020304" pitchFamily="18" charset="0"/>
              </a:rPr>
              <a:t>Desafios na Incorporação</a:t>
            </a:r>
            <a:r>
              <a:rPr lang="pt-BR" sz="1800" b="1" dirty="0">
                <a:effectLst/>
                <a:latin typeface="Rawline regular "/>
                <a:ea typeface="Aptos" panose="020B0004020202020204" pitchFamily="34" charset="0"/>
                <a:cs typeface="Times New Roman" panose="02020603050405020304" pitchFamily="18" charset="0"/>
              </a:rPr>
              <a:t> </a:t>
            </a:r>
            <a:r>
              <a:rPr lang="pt-BR" sz="1800" dirty="0">
                <a:effectLst/>
                <a:latin typeface="Rawline regular "/>
                <a:ea typeface="Aptos" panose="020B0004020202020204" pitchFamily="34" charset="0"/>
                <a:cs typeface="Times New Roman" panose="02020603050405020304" pitchFamily="18" charset="0"/>
              </a:rPr>
              <a:t>- Excesso de burocracia, falta de informações precisas e resistência de gestores.</a:t>
            </a:r>
          </a:p>
          <a:p>
            <a:pPr>
              <a:lnSpc>
                <a:spcPct val="150000"/>
              </a:lnSpc>
            </a:pPr>
            <a:r>
              <a:rPr lang="pt-BR" sz="1100" b="1" dirty="0">
                <a:latin typeface="Rawline regular "/>
                <a:ea typeface="Aptos" panose="020B0004020202020204" pitchFamily="34" charset="0"/>
                <a:cs typeface="Times New Roman" panose="02020603050405020304" pitchFamily="18" charset="0"/>
              </a:rPr>
              <a:t>Nota: </a:t>
            </a:r>
            <a:r>
              <a:rPr lang="pt-BR" sz="1100" dirty="0">
                <a:effectLst/>
                <a:latin typeface="Rawline regular "/>
                <a:ea typeface="Aptos" panose="020B0004020202020204" pitchFamily="34" charset="0"/>
                <a:cs typeface="Times New Roman" panose="02020603050405020304" pitchFamily="18" charset="0"/>
              </a:rPr>
              <a:t>A incorporação de bens públicos deve seguir as normas de gestão de patrimônio público e pode estar sujeita a auditorias e fiscalizações. É importante verificar a legislação específica de cada ente federativo, pois podem existir regulamentações locais que complementem ou alterem os requisitos gerais.</a:t>
            </a:r>
          </a:p>
        </p:txBody>
      </p:sp>
    </p:spTree>
    <p:extLst>
      <p:ext uri="{BB962C8B-B14F-4D97-AF65-F5344CB8AC3E}">
        <p14:creationId xmlns:p14="http://schemas.microsoft.com/office/powerpoint/2010/main" val="270948167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5 </a:t>
            </a:r>
            <a:r>
              <a:rPr lang="pt-BR" sz="1800" b="1" dirty="0">
                <a:effectLst/>
                <a:latin typeface="Rawline regular "/>
                <a:ea typeface="Aptos" panose="020B0004020202020204" pitchFamily="34" charset="0"/>
                <a:cs typeface="Times New Roman" panose="02020603050405020304" pitchFamily="18" charset="0"/>
              </a:rPr>
              <a:t>Baixa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67FAA92A-462C-6051-243B-78FBAC3D57D9}"/>
              </a:ext>
            </a:extLst>
          </p:cNvPr>
          <p:cNvSpPr txBox="1"/>
          <p:nvPr/>
        </p:nvSpPr>
        <p:spPr>
          <a:xfrm>
            <a:off x="231276" y="711951"/>
            <a:ext cx="7871524" cy="3453510"/>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b) Furtos, extravios, roubos e incêndios</a:t>
            </a:r>
          </a:p>
          <a:p>
            <a:pPr>
              <a:lnSpc>
                <a:spcPct val="115000"/>
              </a:lnSpc>
              <a:spcAft>
                <a:spcPts val="800"/>
              </a:spcAft>
            </a:pPr>
            <a:r>
              <a:rPr lang="pt-BR" sz="1800" kern="100" dirty="0">
                <a:effectLst/>
                <a:latin typeface="Rawline regular "/>
                <a:ea typeface="Aptos" panose="020B0004020202020204" pitchFamily="34" charset="0"/>
                <a:cs typeface="Times New Roman" panose="02020603050405020304" pitchFamily="18" charset="0"/>
              </a:rPr>
              <a:t>Ativos que são perdidos devido a </a:t>
            </a:r>
            <a:r>
              <a:rPr lang="pt-BR" sz="1800" b="1" kern="100" dirty="0">
                <a:effectLst/>
                <a:latin typeface="Rawline regular "/>
                <a:ea typeface="Aptos" panose="020B0004020202020204" pitchFamily="34" charset="0"/>
                <a:cs typeface="Times New Roman" panose="02020603050405020304" pitchFamily="18" charset="0"/>
              </a:rPr>
              <a:t>furtos, extravios, roubos ou incêndios</a:t>
            </a:r>
            <a:r>
              <a:rPr lang="pt-BR" sz="1800" kern="100" dirty="0">
                <a:effectLst/>
                <a:latin typeface="Rawline regular "/>
                <a:ea typeface="Aptos" panose="020B0004020202020204" pitchFamily="34" charset="0"/>
                <a:cs typeface="Times New Roman" panose="02020603050405020304" pitchFamily="18" charset="0"/>
              </a:rPr>
              <a:t> devem ser baixados do patrimônio público. </a:t>
            </a:r>
          </a:p>
          <a:p>
            <a:pPr>
              <a:lnSpc>
                <a:spcPct val="115000"/>
              </a:lnSpc>
              <a:spcAft>
                <a:spcPts val="800"/>
              </a:spcAft>
            </a:pPr>
            <a:r>
              <a:rPr lang="pt-BR" b="1" dirty="0"/>
              <a:t>📌 </a:t>
            </a:r>
            <a:r>
              <a:rPr lang="pt-BR" sz="1800" b="1" kern="100" dirty="0">
                <a:effectLst/>
                <a:latin typeface="Rawline regular "/>
                <a:ea typeface="Aptos" panose="020B0004020202020204" pitchFamily="34" charset="0"/>
                <a:cs typeface="Times New Roman" panose="02020603050405020304" pitchFamily="18" charset="0"/>
              </a:rPr>
              <a:t>Nesse caso:</a:t>
            </a:r>
          </a:p>
          <a:p>
            <a:pPr lvl="0">
              <a:lnSpc>
                <a:spcPct val="115000"/>
              </a:lnSpc>
              <a:spcAft>
                <a:spcPts val="800"/>
              </a:spcAft>
              <a:buSzPts val="1000"/>
              <a:tabLst>
                <a:tab pos="457200" algn="l"/>
              </a:tabLst>
            </a:pPr>
            <a:r>
              <a:rPr lang="pt-BR" sz="1800" b="1" kern="100" dirty="0">
                <a:effectLst/>
                <a:latin typeface="Rawline regular "/>
                <a:ea typeface="Aptos" panose="020B0004020202020204" pitchFamily="34" charset="0"/>
                <a:cs typeface="Times New Roman" panose="02020603050405020304" pitchFamily="18" charset="0"/>
              </a:rPr>
              <a:t>- É necessária a formalização da ocorrência através de boletim de ocorrência e, se possível, laudo de avaliação para documentar a situação.</a:t>
            </a:r>
          </a:p>
          <a:p>
            <a:pPr lvl="0">
              <a:lnSpc>
                <a:spcPct val="115000"/>
              </a:lnSpc>
              <a:spcAft>
                <a:spcPts val="800"/>
              </a:spcAft>
              <a:buSzPts val="1000"/>
              <a:tabLst>
                <a:tab pos="457200" algn="l"/>
              </a:tabLst>
            </a:pPr>
            <a:r>
              <a:rPr lang="pt-BR" sz="1800" b="1" kern="100" dirty="0">
                <a:effectLst/>
                <a:latin typeface="Rawline regular "/>
                <a:ea typeface="Aptos" panose="020B0004020202020204" pitchFamily="34" charset="0"/>
                <a:cs typeface="Times New Roman" panose="02020603050405020304" pitchFamily="18" charset="0"/>
              </a:rPr>
              <a:t>- A baixa é registrada para ajustar as contas e reconhecer a perda, garantindo que as informações patrimoniais estejam atualizadas.</a:t>
            </a:r>
          </a:p>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 - Seguir todos os protocolos para cada situação.</a:t>
            </a:r>
          </a:p>
        </p:txBody>
      </p:sp>
    </p:spTree>
    <p:extLst>
      <p:ext uri="{BB962C8B-B14F-4D97-AF65-F5344CB8AC3E}">
        <p14:creationId xmlns:p14="http://schemas.microsoft.com/office/powerpoint/2010/main" val="310342634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5 </a:t>
            </a:r>
            <a:r>
              <a:rPr lang="pt-BR" sz="1800" b="1" dirty="0">
                <a:effectLst/>
                <a:latin typeface="Rawline regular "/>
                <a:ea typeface="Aptos" panose="020B0004020202020204" pitchFamily="34" charset="0"/>
                <a:cs typeface="Times New Roman" panose="02020603050405020304" pitchFamily="18" charset="0"/>
              </a:rPr>
              <a:t>Baixa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4BF885FB-0DDB-333A-98B8-686CB821E6FE}"/>
              </a:ext>
            </a:extLst>
          </p:cNvPr>
          <p:cNvSpPr txBox="1"/>
          <p:nvPr/>
        </p:nvSpPr>
        <p:spPr>
          <a:xfrm>
            <a:off x="231276" y="679677"/>
            <a:ext cx="7871524" cy="3116751"/>
          </a:xfrm>
          <a:prstGeom prst="rect">
            <a:avLst/>
          </a:prstGeom>
          <a:noFill/>
        </p:spPr>
        <p:txBody>
          <a:bodyPr wrap="square">
            <a:spAutoFit/>
          </a:bodyPr>
          <a:lstStyle/>
          <a:p>
            <a:pPr>
              <a:lnSpc>
                <a:spcPct val="115000"/>
              </a:lnSpc>
              <a:spcAft>
                <a:spcPts val="800"/>
              </a:spcAft>
            </a:pPr>
            <a:r>
              <a:rPr lang="pt-BR" sz="1600" b="1" kern="100" dirty="0">
                <a:effectLst/>
                <a:latin typeface="Rawline regular "/>
                <a:ea typeface="Aptos" panose="020B0004020202020204" pitchFamily="34" charset="0"/>
                <a:cs typeface="Times New Roman" panose="02020603050405020304" pitchFamily="18" charset="0"/>
              </a:rPr>
              <a:t>c) Destruição</a:t>
            </a:r>
          </a:p>
          <a:p>
            <a:pPr>
              <a:lnSpc>
                <a:spcPct val="115000"/>
              </a:lnSpc>
              <a:spcAft>
                <a:spcPts val="800"/>
              </a:spcAft>
            </a:pPr>
            <a:r>
              <a:rPr lang="pt-BR" sz="1600" kern="100" dirty="0">
                <a:effectLst/>
                <a:latin typeface="Rawline regular "/>
                <a:ea typeface="Aptos" panose="020B0004020202020204" pitchFamily="34" charset="0"/>
                <a:cs typeface="Times New Roman" panose="02020603050405020304" pitchFamily="18" charset="0"/>
              </a:rPr>
              <a:t>A </a:t>
            </a:r>
            <a:r>
              <a:rPr lang="pt-BR" sz="1600" b="1" kern="100" dirty="0">
                <a:effectLst/>
                <a:latin typeface="Rawline regular "/>
                <a:ea typeface="Aptos" panose="020B0004020202020204" pitchFamily="34" charset="0"/>
                <a:cs typeface="Times New Roman" panose="02020603050405020304" pitchFamily="18" charset="0"/>
              </a:rPr>
              <a:t>destruição</a:t>
            </a:r>
            <a:r>
              <a:rPr lang="pt-BR" sz="1600" kern="100" dirty="0">
                <a:effectLst/>
                <a:latin typeface="Rawline regular "/>
                <a:ea typeface="Aptos" panose="020B0004020202020204" pitchFamily="34" charset="0"/>
                <a:cs typeface="Times New Roman" panose="02020603050405020304" pitchFamily="18" charset="0"/>
              </a:rPr>
              <a:t> refere-se ao processo de baixa de bens que se tornaram completamente inutilizáveis, geralmente devido a </a:t>
            </a:r>
            <a:r>
              <a:rPr lang="pt-BR" sz="1600" b="1" kern="100" dirty="0">
                <a:effectLst/>
                <a:latin typeface="Rawline regular "/>
                <a:ea typeface="Aptos" panose="020B0004020202020204" pitchFamily="34" charset="0"/>
                <a:cs typeface="Times New Roman" panose="02020603050405020304" pitchFamily="18" charset="0"/>
              </a:rPr>
              <a:t>danos irreparáveis ou deterioração</a:t>
            </a:r>
            <a:r>
              <a:rPr lang="pt-BR" sz="1600" kern="100" dirty="0">
                <a:effectLst/>
                <a:latin typeface="Rawline regular "/>
                <a:ea typeface="Aptos" panose="020B0004020202020204" pitchFamily="34" charset="0"/>
                <a:cs typeface="Times New Roman" panose="02020603050405020304" pitchFamily="18" charset="0"/>
              </a:rPr>
              <a:t>. </a:t>
            </a:r>
            <a:r>
              <a:rPr lang="pt-BR" sz="1600" u="sng" kern="100" dirty="0">
                <a:effectLst/>
                <a:latin typeface="Rawline regular "/>
                <a:ea typeface="Aptos" panose="020B0004020202020204" pitchFamily="34" charset="0"/>
                <a:cs typeface="Times New Roman" panose="02020603050405020304" pitchFamily="18" charset="0"/>
              </a:rPr>
              <a:t>A destruição deve ser documentada, com relatórios que comprovem a condição do bem e, se necessário, aprovações superiores para evitar mal-entendidos ou questionamentos sobre o processo.</a:t>
            </a:r>
          </a:p>
          <a:p>
            <a:pPr>
              <a:lnSpc>
                <a:spcPct val="115000"/>
              </a:lnSpc>
              <a:spcAft>
                <a:spcPts val="800"/>
              </a:spcAft>
            </a:pPr>
            <a:r>
              <a:rPr lang="pt-BR" sz="1600" b="1" dirty="0">
                <a:effectLst/>
                <a:latin typeface="Rawline regular "/>
                <a:ea typeface="Aptos" panose="020B0004020202020204" pitchFamily="34" charset="0"/>
                <a:cs typeface="Times New Roman" panose="02020603050405020304" pitchFamily="18" charset="0"/>
              </a:rPr>
              <a:t>- Casos em que a destruição é justificada.</a:t>
            </a:r>
          </a:p>
          <a:p>
            <a:pPr>
              <a:lnSpc>
                <a:spcPct val="115000"/>
              </a:lnSpc>
              <a:spcAft>
                <a:spcPts val="800"/>
              </a:spcAft>
            </a:pPr>
            <a:r>
              <a:rPr lang="pt-BR" sz="1600" b="1" kern="100" dirty="0">
                <a:effectLst/>
                <a:latin typeface="Rawline regular "/>
                <a:ea typeface="Aptos" panose="020B0004020202020204" pitchFamily="34" charset="0"/>
                <a:cs typeface="Times New Roman" panose="02020603050405020304" pitchFamily="18" charset="0"/>
              </a:rPr>
              <a:t> - Destruição de documentos confidenciais.</a:t>
            </a:r>
          </a:p>
          <a:p>
            <a:pPr>
              <a:lnSpc>
                <a:spcPct val="115000"/>
              </a:lnSpc>
              <a:spcAft>
                <a:spcPts val="800"/>
              </a:spcAft>
            </a:pPr>
            <a:r>
              <a:rPr lang="pt-BR" b="1" dirty="0"/>
              <a:t>📌</a:t>
            </a:r>
            <a:r>
              <a:rPr lang="pt-BR" sz="1600" b="1" kern="100" dirty="0">
                <a:effectLst/>
                <a:latin typeface="Rawline regular "/>
                <a:ea typeface="Aptos" panose="020B0004020202020204" pitchFamily="34" charset="0"/>
                <a:cs typeface="Times New Roman" panose="02020603050405020304" pitchFamily="18" charset="0"/>
              </a:rPr>
              <a:t>Exemplo Legal: Procedimentos internos e legislação arquivística.</a:t>
            </a:r>
          </a:p>
          <a:p>
            <a:r>
              <a:rPr lang="pt-BR" sz="1600" b="1" kern="100" dirty="0">
                <a:effectLst/>
                <a:latin typeface="Rawline regular "/>
                <a:ea typeface="Aptos" panose="020B0004020202020204" pitchFamily="34" charset="0"/>
                <a:cs typeface="Times New Roman" panose="02020603050405020304" pitchFamily="18" charset="0"/>
              </a:rPr>
              <a:t> - Lei </a:t>
            </a:r>
            <a:r>
              <a:rPr lang="pt-BR" sz="1600" b="1" kern="100" dirty="0">
                <a:effectLst/>
                <a:latin typeface="Rawline regular "/>
                <a:ea typeface="Aptos" panose="020B0004020202020204" pitchFamily="34" charset="0"/>
                <a:cs typeface="Times New Roman" panose="02020603050405020304" pitchFamily="18" charset="0"/>
                <a:hlinkClick r:id="rId4"/>
              </a:rPr>
              <a:t>14.133/2021</a:t>
            </a:r>
            <a:r>
              <a:rPr lang="pt-BR" sz="1600" b="1" kern="100" dirty="0">
                <a:effectLst/>
                <a:latin typeface="Rawline regular "/>
                <a:ea typeface="Aptos" panose="020B0004020202020204" pitchFamily="34" charset="0"/>
                <a:cs typeface="Times New Roman" panose="02020603050405020304" pitchFamily="18" charset="0"/>
              </a:rPr>
              <a:t>: Define responsabilidades e procedimentos em caso de perda de bens.</a:t>
            </a:r>
            <a:endParaRPr lang="pt-BR" sz="1600" b="1" dirty="0">
              <a:latin typeface="Rawline regular "/>
            </a:endParaRPr>
          </a:p>
        </p:txBody>
      </p:sp>
    </p:spTree>
    <p:extLst>
      <p:ext uri="{BB962C8B-B14F-4D97-AF65-F5344CB8AC3E}">
        <p14:creationId xmlns:p14="http://schemas.microsoft.com/office/powerpoint/2010/main" val="301072277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5 </a:t>
            </a:r>
            <a:r>
              <a:rPr lang="pt-BR" sz="1800" b="1" dirty="0">
                <a:effectLst/>
                <a:latin typeface="Rawline regular "/>
                <a:ea typeface="Aptos" panose="020B0004020202020204" pitchFamily="34" charset="0"/>
                <a:cs typeface="Times New Roman" panose="02020603050405020304" pitchFamily="18" charset="0"/>
              </a:rPr>
              <a:t>Baixa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B0F2953E-96A0-E659-DBA6-9022A44D9F9B}"/>
              </a:ext>
            </a:extLst>
          </p:cNvPr>
          <p:cNvSpPr txBox="1"/>
          <p:nvPr/>
        </p:nvSpPr>
        <p:spPr>
          <a:xfrm>
            <a:off x="220519" y="679677"/>
            <a:ext cx="7800020" cy="3248325"/>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d) Cessão e transferência</a:t>
            </a:r>
          </a:p>
          <a:p>
            <a:pPr>
              <a:lnSpc>
                <a:spcPct val="115000"/>
              </a:lnSpc>
              <a:spcAft>
                <a:spcPts val="800"/>
              </a:spcAft>
            </a:pPr>
            <a:r>
              <a:rPr lang="pt-BR" sz="1800" kern="100" dirty="0">
                <a:effectLst/>
                <a:latin typeface="Rawline regular "/>
                <a:ea typeface="Aptos" panose="020B0004020202020204" pitchFamily="34" charset="0"/>
                <a:cs typeface="Times New Roman" panose="02020603050405020304" pitchFamily="18" charset="0"/>
              </a:rPr>
              <a:t>A </a:t>
            </a:r>
            <a:r>
              <a:rPr lang="pt-BR" sz="1800" b="1" kern="100" dirty="0">
                <a:effectLst/>
                <a:latin typeface="Rawline regular "/>
                <a:ea typeface="Aptos" panose="020B0004020202020204" pitchFamily="34" charset="0"/>
                <a:cs typeface="Times New Roman" panose="02020603050405020304" pitchFamily="18" charset="0"/>
              </a:rPr>
              <a:t>cessão</a:t>
            </a:r>
            <a:r>
              <a:rPr lang="pt-BR" sz="1800" kern="100" dirty="0">
                <a:effectLst/>
                <a:latin typeface="Rawline regular "/>
                <a:ea typeface="Aptos" panose="020B0004020202020204" pitchFamily="34" charset="0"/>
                <a:cs typeface="Times New Roman" panose="02020603050405020304" pitchFamily="18" charset="0"/>
              </a:rPr>
              <a:t> e a </a:t>
            </a:r>
            <a:r>
              <a:rPr lang="pt-BR" sz="1800" b="1" kern="100" dirty="0">
                <a:effectLst/>
                <a:latin typeface="Rawline regular "/>
                <a:ea typeface="Aptos" panose="020B0004020202020204" pitchFamily="34" charset="0"/>
                <a:cs typeface="Times New Roman" panose="02020603050405020304" pitchFamily="18" charset="0"/>
              </a:rPr>
              <a:t>transferência</a:t>
            </a:r>
            <a:r>
              <a:rPr lang="pt-BR" sz="1800" kern="100" dirty="0">
                <a:effectLst/>
                <a:latin typeface="Rawline regular "/>
                <a:ea typeface="Aptos" panose="020B0004020202020204" pitchFamily="34" charset="0"/>
                <a:cs typeface="Times New Roman" panose="02020603050405020304" pitchFamily="18" charset="0"/>
              </a:rPr>
              <a:t> </a:t>
            </a:r>
            <a:r>
              <a:rPr lang="pt-BR" sz="1800" u="sng" kern="100" dirty="0">
                <a:effectLst/>
                <a:latin typeface="Rawline regular "/>
                <a:ea typeface="Aptos" panose="020B0004020202020204" pitchFamily="34" charset="0"/>
                <a:cs typeface="Times New Roman" panose="02020603050405020304" pitchFamily="18" charset="0"/>
              </a:rPr>
              <a:t>de bens públicos envolvem a entrega temporária ou permanente de ativos a outros órgãos ou entidades</a:t>
            </a:r>
            <a:r>
              <a:rPr lang="pt-BR" sz="1800" kern="100" dirty="0">
                <a:effectLst/>
                <a:latin typeface="Rawline regular "/>
                <a:ea typeface="Aptos" panose="020B0004020202020204" pitchFamily="34" charset="0"/>
                <a:cs typeface="Times New Roman" panose="02020603050405020304" pitchFamily="18" charset="0"/>
              </a:rPr>
              <a:t>, seja dentro da administração pública ou para terceiros. Esse processo deve ser formalizado através de contratos ou termos de cessão, garantindo que as responsabilidades sobre o bem sejam claramente definidas. </a:t>
            </a:r>
            <a:r>
              <a:rPr lang="pt-BR" sz="1800" u="sng" kern="100" dirty="0">
                <a:effectLst/>
                <a:latin typeface="Rawline regular "/>
                <a:ea typeface="Aptos" panose="020B0004020202020204" pitchFamily="34" charset="0"/>
                <a:cs typeface="Times New Roman" panose="02020603050405020304" pitchFamily="18" charset="0"/>
              </a:rPr>
              <a:t>A baixa ocorre porque o ativo deixa de ser administrado pela entidade original.</a:t>
            </a:r>
          </a:p>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  - Documentação necessária para cessão.</a:t>
            </a:r>
          </a:p>
          <a:p>
            <a:pPr>
              <a:lnSpc>
                <a:spcPct val="115000"/>
              </a:lnSpc>
              <a:spcAft>
                <a:spcPts val="800"/>
              </a:spcAft>
            </a:pPr>
            <a:r>
              <a:rPr lang="pt-BR" b="1" dirty="0"/>
              <a:t>📌</a:t>
            </a:r>
            <a:r>
              <a:rPr lang="pt-BR" sz="1800" b="1" kern="100" dirty="0">
                <a:effectLst/>
                <a:latin typeface="Rawline regular "/>
                <a:ea typeface="Aptos" panose="020B0004020202020204" pitchFamily="34" charset="0"/>
                <a:cs typeface="Times New Roman" panose="02020603050405020304" pitchFamily="18" charset="0"/>
              </a:rPr>
              <a:t>Cessão de equipamentos para outra unidade administrativa.</a:t>
            </a:r>
          </a:p>
        </p:txBody>
      </p:sp>
    </p:spTree>
    <p:extLst>
      <p:ext uri="{BB962C8B-B14F-4D97-AF65-F5344CB8AC3E}">
        <p14:creationId xmlns:p14="http://schemas.microsoft.com/office/powerpoint/2010/main" val="25209595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646331"/>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5 </a:t>
            </a:r>
            <a:r>
              <a:rPr lang="pt-BR" sz="1800" b="1" dirty="0">
                <a:effectLst/>
                <a:latin typeface="Rawline regular "/>
                <a:ea typeface="Aptos" panose="020B0004020202020204" pitchFamily="34" charset="0"/>
                <a:cs typeface="Times New Roman" panose="02020603050405020304" pitchFamily="18" charset="0"/>
              </a:rPr>
              <a:t>Baixa de bens públicos</a:t>
            </a:r>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4" name="CaixaDeTexto 3">
            <a:extLst>
              <a:ext uri="{FF2B5EF4-FFF2-40B4-BE49-F238E27FC236}">
                <a16:creationId xmlns:a16="http://schemas.microsoft.com/office/drawing/2014/main" id="{76DBB793-3B7A-4BE4-DA14-99EEF7748542}"/>
              </a:ext>
            </a:extLst>
          </p:cNvPr>
          <p:cNvSpPr txBox="1"/>
          <p:nvPr/>
        </p:nvSpPr>
        <p:spPr>
          <a:xfrm>
            <a:off x="177486" y="625887"/>
            <a:ext cx="7832294" cy="3669466"/>
          </a:xfrm>
          <a:prstGeom prst="rect">
            <a:avLst/>
          </a:prstGeom>
          <a:noFill/>
        </p:spPr>
        <p:txBody>
          <a:bodyPr wrap="square">
            <a:spAutoFit/>
          </a:bodyPr>
          <a:lstStyle/>
          <a:p>
            <a:pPr>
              <a:lnSpc>
                <a:spcPct val="115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e) Doação</a:t>
            </a:r>
            <a:endParaRPr lang="pt-BR" sz="1800" kern="100" dirty="0">
              <a:effectLst/>
              <a:latin typeface="Rawline regular "/>
              <a:ea typeface="Aptos" panose="020B0004020202020204" pitchFamily="34" charset="0"/>
              <a:cs typeface="Times New Roman" panose="02020603050405020304" pitchFamily="18" charset="0"/>
            </a:endParaRPr>
          </a:p>
          <a:p>
            <a:pPr>
              <a:lnSpc>
                <a:spcPct val="115000"/>
              </a:lnSpc>
              <a:spcAft>
                <a:spcPts val="800"/>
              </a:spcAft>
            </a:pPr>
            <a:r>
              <a:rPr lang="pt-BR" sz="1800" kern="100" dirty="0">
                <a:effectLst/>
                <a:latin typeface="Rawline regular "/>
                <a:ea typeface="Aptos" panose="020B0004020202020204" pitchFamily="34" charset="0"/>
                <a:cs typeface="Times New Roman" panose="02020603050405020304" pitchFamily="18" charset="0"/>
              </a:rPr>
              <a:t>A </a:t>
            </a:r>
            <a:r>
              <a:rPr lang="pt-BR" sz="1800" b="1" kern="100" dirty="0">
                <a:effectLst/>
                <a:latin typeface="Rawline regular "/>
                <a:ea typeface="Aptos" panose="020B0004020202020204" pitchFamily="34" charset="0"/>
                <a:cs typeface="Times New Roman" panose="02020603050405020304" pitchFamily="18" charset="0"/>
              </a:rPr>
              <a:t>doação</a:t>
            </a:r>
            <a:r>
              <a:rPr lang="pt-BR" sz="1800" kern="100" dirty="0">
                <a:effectLst/>
                <a:latin typeface="Rawline regular "/>
                <a:ea typeface="Aptos" panose="020B0004020202020204" pitchFamily="34" charset="0"/>
                <a:cs typeface="Times New Roman" panose="02020603050405020304" pitchFamily="18" charset="0"/>
              </a:rPr>
              <a:t> é a transferência gratuita de bens públicos para outras entidades, instituições ou pessoas, geralmente em prol de causas sociais ou projetos comunitários. </a:t>
            </a:r>
            <a:r>
              <a:rPr lang="pt-BR" sz="1800" b="1" u="sng" kern="100" dirty="0">
                <a:effectLst/>
                <a:latin typeface="Rawline regular "/>
                <a:ea typeface="Aptos" panose="020B0004020202020204" pitchFamily="34" charset="0"/>
                <a:cs typeface="Times New Roman" panose="02020603050405020304" pitchFamily="18" charset="0"/>
              </a:rPr>
              <a:t>A doação deve ser aprovada por órgãos competentes e registrada adequadamente, com a elaboração de termos de doação que detalhem as condições e a destinação do bem</a:t>
            </a:r>
            <a:r>
              <a:rPr lang="pt-BR" sz="1800" kern="100" dirty="0">
                <a:effectLst/>
                <a:latin typeface="Rawline regular "/>
                <a:ea typeface="Aptos" panose="020B0004020202020204" pitchFamily="34" charset="0"/>
                <a:cs typeface="Times New Roman" panose="02020603050405020304" pitchFamily="18" charset="0"/>
              </a:rPr>
              <a:t>. A baixa é necessária para refletir a saída do ativo do patrimônio da entidade doadora.</a:t>
            </a:r>
          </a:p>
          <a:p>
            <a:pPr>
              <a:lnSpc>
                <a:spcPct val="115000"/>
              </a:lnSpc>
              <a:spcAft>
                <a:spcPts val="800"/>
              </a:spcAft>
            </a:pPr>
            <a:r>
              <a:rPr lang="pt-BR" sz="1800" b="1" dirty="0">
                <a:effectLst/>
                <a:latin typeface="Rawline regular "/>
                <a:ea typeface="Aptos" panose="020B0004020202020204" pitchFamily="34" charset="0"/>
                <a:cs typeface="Times New Roman" panose="02020603050405020304" pitchFamily="18" charset="0"/>
              </a:rPr>
              <a:t> - Procedimentos e critérios</a:t>
            </a:r>
            <a:endParaRPr lang="pt-BR" sz="1800" b="1" kern="100" dirty="0">
              <a:effectLst/>
              <a:latin typeface="Rawline regular "/>
              <a:ea typeface="Aptos" panose="020B0004020202020204" pitchFamily="34" charset="0"/>
              <a:cs typeface="Times New Roman" panose="02020603050405020304" pitchFamily="18" charset="0"/>
            </a:endParaRPr>
          </a:p>
          <a:p>
            <a:pPr>
              <a:lnSpc>
                <a:spcPct val="115000"/>
              </a:lnSpc>
              <a:spcAft>
                <a:spcPts val="800"/>
              </a:spcAft>
            </a:pPr>
            <a:r>
              <a:rPr lang="pt-BR" b="1" dirty="0"/>
              <a:t>📌</a:t>
            </a:r>
            <a:r>
              <a:rPr lang="pt-BR" sz="1800" b="1" kern="100" dirty="0">
                <a:effectLst/>
                <a:latin typeface="Rawline regular "/>
                <a:ea typeface="Aptos" panose="020B0004020202020204" pitchFamily="34" charset="0"/>
                <a:cs typeface="Times New Roman" panose="02020603050405020304" pitchFamily="18" charset="0"/>
              </a:rPr>
              <a:t>Doação de mobiliário para instituições sociais.</a:t>
            </a:r>
          </a:p>
          <a:p>
            <a:pPr>
              <a:lnSpc>
                <a:spcPct val="115000"/>
              </a:lnSpc>
              <a:spcAft>
                <a:spcPts val="800"/>
              </a:spcAft>
            </a:pPr>
            <a:r>
              <a:rPr lang="pt-BR" sz="1800" kern="100" dirty="0">
                <a:effectLst/>
                <a:latin typeface="Rawline regular "/>
                <a:ea typeface="Aptos" panose="020B0004020202020204" pitchFamily="34" charset="0"/>
                <a:cs typeface="Times New Roman" panose="02020603050405020304" pitchFamily="18" charset="0"/>
              </a:rPr>
              <a:t>- </a:t>
            </a:r>
            <a:r>
              <a:rPr lang="pt-BR" sz="1800" kern="100" dirty="0">
                <a:effectLst/>
                <a:latin typeface="Rawline regular "/>
                <a:ea typeface="Aptos" panose="020B0004020202020204" pitchFamily="34" charset="0"/>
                <a:cs typeface="Times New Roman" panose="02020603050405020304" pitchFamily="18" charset="0"/>
                <a:hlinkClick r:id="rId4"/>
              </a:rPr>
              <a:t>Lei 14.133/2021</a:t>
            </a:r>
            <a:r>
              <a:rPr lang="pt-BR" sz="1800" kern="100" dirty="0">
                <a:effectLst/>
                <a:latin typeface="Rawline regular "/>
                <a:ea typeface="Aptos" panose="020B0004020202020204" pitchFamily="34" charset="0"/>
                <a:cs typeface="Times New Roman" panose="02020603050405020304" pitchFamily="18" charset="0"/>
              </a:rPr>
              <a:t>: Normas para a doação de bens públicos.</a:t>
            </a:r>
            <a:endParaRPr lang="pt-BR" dirty="0">
              <a:latin typeface="Rawline regular "/>
            </a:endParaRPr>
          </a:p>
        </p:txBody>
      </p:sp>
    </p:spTree>
    <p:extLst>
      <p:ext uri="{BB962C8B-B14F-4D97-AF65-F5344CB8AC3E}">
        <p14:creationId xmlns:p14="http://schemas.microsoft.com/office/powerpoint/2010/main" val="132833398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E92689FF-09F8-AD80-3FD7-5F85DAD862E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6EE2D70-143B-71CD-7794-F7BBE8B074AC}"/>
              </a:ext>
            </a:extLst>
          </p:cNvPr>
          <p:cNvPicPr preferRelativeResize="0"/>
          <p:nvPr/>
        </p:nvPicPr>
        <p:blipFill>
          <a:blip r:embed="rId3">
            <a:alphaModFix/>
          </a:blip>
          <a:stretch>
            <a:fillRect/>
          </a:stretch>
        </p:blipFill>
        <p:spPr>
          <a:xfrm>
            <a:off x="0" y="0"/>
            <a:ext cx="9190883" cy="5143500"/>
          </a:xfrm>
          <a:prstGeom prst="rect">
            <a:avLst/>
          </a:prstGeom>
          <a:noFill/>
          <a:ln>
            <a:noFill/>
          </a:ln>
        </p:spPr>
      </p:pic>
      <p:sp>
        <p:nvSpPr>
          <p:cNvPr id="3" name="CaixaDeTexto 2">
            <a:extLst>
              <a:ext uri="{FF2B5EF4-FFF2-40B4-BE49-F238E27FC236}">
                <a16:creationId xmlns:a16="http://schemas.microsoft.com/office/drawing/2014/main" id="{B96915D4-45C9-983C-69DF-3749B0E7CFDA}"/>
              </a:ext>
            </a:extLst>
          </p:cNvPr>
          <p:cNvSpPr txBox="1"/>
          <p:nvPr/>
        </p:nvSpPr>
        <p:spPr>
          <a:xfrm>
            <a:off x="0" y="50902"/>
            <a:ext cx="8078993" cy="392159"/>
          </a:xfrm>
          <a:prstGeom prst="rect">
            <a:avLst/>
          </a:prstGeom>
          <a:noFill/>
        </p:spPr>
        <p:txBody>
          <a:bodyPr wrap="square">
            <a:spAutoFit/>
          </a:bodyPr>
          <a:lstStyle/>
          <a:p>
            <a:pPr marL="685800">
              <a:lnSpc>
                <a:spcPct val="115000"/>
              </a:lnSpc>
              <a:spcAft>
                <a:spcPts val="800"/>
              </a:spcAft>
            </a:pPr>
            <a:r>
              <a:rPr lang="pt-BR" sz="1800" b="1" kern="100" dirty="0">
                <a:effectLst/>
                <a:latin typeface="Rawline-Regular"/>
                <a:ea typeface="Aptos" panose="020B0004020202020204" pitchFamily="34" charset="0"/>
                <a:cs typeface="Times New Roman" panose="02020603050405020304" pitchFamily="18" charset="0"/>
              </a:rPr>
              <a:t>ACÓRDÃOS RELEVANTES – TCE/PR</a:t>
            </a:r>
          </a:p>
        </p:txBody>
      </p:sp>
      <p:sp>
        <p:nvSpPr>
          <p:cNvPr id="2" name="CaixaDeTexto 1">
            <a:extLst>
              <a:ext uri="{FF2B5EF4-FFF2-40B4-BE49-F238E27FC236}">
                <a16:creationId xmlns:a16="http://schemas.microsoft.com/office/drawing/2014/main" id="{EEB13DF3-6F74-D9A9-7C6C-F99CBCE31AB0}"/>
              </a:ext>
            </a:extLst>
          </p:cNvPr>
          <p:cNvSpPr txBox="1"/>
          <p:nvPr/>
        </p:nvSpPr>
        <p:spPr>
          <a:xfrm>
            <a:off x="238242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5" name="CaixaDeTexto 4">
            <a:extLst>
              <a:ext uri="{FF2B5EF4-FFF2-40B4-BE49-F238E27FC236}">
                <a16:creationId xmlns:a16="http://schemas.microsoft.com/office/drawing/2014/main" id="{6D4D77FC-1E52-B248-9963-069CB4405875}"/>
              </a:ext>
            </a:extLst>
          </p:cNvPr>
          <p:cNvSpPr txBox="1"/>
          <p:nvPr/>
        </p:nvSpPr>
        <p:spPr>
          <a:xfrm>
            <a:off x="81561" y="481771"/>
            <a:ext cx="8355303" cy="3635419"/>
          </a:xfrm>
          <a:prstGeom prst="rect">
            <a:avLst/>
          </a:prstGeom>
          <a:noFill/>
        </p:spPr>
        <p:txBody>
          <a:bodyPr wrap="square">
            <a:spAutoFit/>
          </a:bodyPr>
          <a:lstStyle/>
          <a:p>
            <a:pPr>
              <a:lnSpc>
                <a:spcPct val="115000"/>
              </a:lnSpc>
              <a:spcAft>
                <a:spcPts val="800"/>
              </a:spcAft>
              <a:buNone/>
            </a:pPr>
            <a:r>
              <a:rPr lang="pt-BR" sz="1300" b="1" kern="100" dirty="0">
                <a:effectLst/>
                <a:latin typeface="Rawline regular "/>
                <a:ea typeface="Aptos" panose="020B0004020202020204" pitchFamily="34" charset="0"/>
                <a:cs typeface="Segoe UI Emoji" panose="020B0502040204020203" pitchFamily="34" charset="0"/>
              </a:rPr>
              <a:t>📌</a:t>
            </a:r>
            <a:r>
              <a:rPr lang="pt-BR" sz="1300" b="1" kern="100" dirty="0">
                <a:effectLst/>
                <a:latin typeface="Rawline regular "/>
                <a:ea typeface="Aptos" panose="020B0004020202020204" pitchFamily="34" charset="0"/>
                <a:cs typeface="Times New Roman" panose="02020603050405020304" pitchFamily="18" charset="0"/>
              </a:rPr>
              <a:t> Acórdão 1907/2024 TCEPR– Tribunal Pleno (1º/07/2024, publicado em 16/07/2024)</a:t>
            </a:r>
          </a:p>
          <a:p>
            <a:pPr>
              <a:lnSpc>
                <a:spcPct val="115000"/>
              </a:lnSpc>
              <a:spcAft>
                <a:spcPts val="800"/>
              </a:spcAft>
              <a:buNone/>
            </a:pPr>
            <a:r>
              <a:rPr lang="pt-BR" sz="1300" b="1" kern="100" dirty="0">
                <a:effectLst/>
                <a:latin typeface="Rawline regular "/>
                <a:ea typeface="Aptos" panose="020B0004020202020204" pitchFamily="34" charset="0"/>
                <a:cs typeface="Times New Roman" panose="02020603050405020304" pitchFamily="18" charset="0"/>
              </a:rPr>
              <a:t>Ementa: </a:t>
            </a:r>
            <a:r>
              <a:rPr lang="pt-BR" sz="1300" kern="100" dirty="0">
                <a:effectLst/>
                <a:latin typeface="Rawline regular "/>
                <a:ea typeface="Aptos" panose="020B0004020202020204" pitchFamily="34" charset="0"/>
                <a:cs typeface="Times New Roman" panose="02020603050405020304" pitchFamily="18" charset="0"/>
              </a:rPr>
              <a:t>Homologação de recomendações referentes à fiscalização com foco na gestão de bens móveis e imóveis.</a:t>
            </a:r>
          </a:p>
          <a:p>
            <a:pPr>
              <a:lnSpc>
                <a:spcPct val="115000"/>
              </a:lnSpc>
              <a:spcAft>
                <a:spcPts val="800"/>
              </a:spcAft>
              <a:buNone/>
            </a:pPr>
            <a:r>
              <a:rPr lang="pt-BR" sz="1300" b="1" kern="100" dirty="0">
                <a:effectLst/>
                <a:latin typeface="Rawline regular "/>
                <a:ea typeface="Aptos" panose="020B0004020202020204" pitchFamily="34" charset="0"/>
                <a:cs typeface="Times New Roman" panose="02020603050405020304" pitchFamily="18" charset="0"/>
              </a:rPr>
              <a:t>Principais achados:</a:t>
            </a:r>
          </a:p>
          <a:p>
            <a:pPr>
              <a:lnSpc>
                <a:spcPct val="115000"/>
              </a:lnSpc>
              <a:spcAft>
                <a:spcPts val="800"/>
              </a:spcAft>
              <a:buNone/>
            </a:pPr>
            <a:r>
              <a:rPr lang="pt-BR" sz="1300" kern="100" dirty="0">
                <a:effectLst/>
                <a:latin typeface="Rawline regular "/>
                <a:ea typeface="Aptos" panose="020B0004020202020204" pitchFamily="34" charset="0"/>
                <a:cs typeface="Times New Roman" panose="02020603050405020304" pitchFamily="18" charset="0"/>
              </a:rPr>
              <a:t>Falta de inventários periódicos de bens móveis.</a:t>
            </a:r>
          </a:p>
          <a:p>
            <a:pPr>
              <a:lnSpc>
                <a:spcPct val="115000"/>
              </a:lnSpc>
              <a:spcAft>
                <a:spcPts val="800"/>
              </a:spcAft>
              <a:buNone/>
            </a:pPr>
            <a:r>
              <a:rPr lang="pt-BR" sz="1300" kern="100" dirty="0">
                <a:effectLst/>
                <a:latin typeface="Rawline regular "/>
                <a:ea typeface="Aptos" panose="020B0004020202020204" pitchFamily="34" charset="0"/>
                <a:cs typeface="Times New Roman" panose="02020603050405020304" pitchFamily="18" charset="0"/>
              </a:rPr>
              <a:t>Ausência de procedimentos adequados para rastrear e responsabilizar usuários.</a:t>
            </a:r>
          </a:p>
          <a:p>
            <a:pPr>
              <a:lnSpc>
                <a:spcPct val="115000"/>
              </a:lnSpc>
              <a:spcAft>
                <a:spcPts val="800"/>
              </a:spcAft>
              <a:buNone/>
            </a:pPr>
            <a:r>
              <a:rPr lang="pt-BR" sz="1300" kern="100" dirty="0">
                <a:effectLst/>
                <a:latin typeface="Rawline regular "/>
                <a:ea typeface="Aptos" panose="020B0004020202020204" pitchFamily="34" charset="0"/>
                <a:cs typeface="Times New Roman" panose="02020603050405020304" pitchFamily="18" charset="0"/>
              </a:rPr>
              <a:t>Inconsistência entre controle patrimonial e contábil.</a:t>
            </a:r>
          </a:p>
          <a:p>
            <a:pPr>
              <a:lnSpc>
                <a:spcPct val="115000"/>
              </a:lnSpc>
              <a:spcAft>
                <a:spcPts val="800"/>
              </a:spcAft>
              <a:buNone/>
            </a:pPr>
            <a:r>
              <a:rPr lang="pt-BR" sz="1300" kern="100" dirty="0">
                <a:effectLst/>
                <a:latin typeface="Rawline regular "/>
                <a:ea typeface="Aptos" panose="020B0004020202020204" pitchFamily="34" charset="0"/>
                <a:cs typeface="Times New Roman" panose="02020603050405020304" pitchFamily="18" charset="0"/>
              </a:rPr>
              <a:t>Não contabilização mensal da depreciação dos bens imóveis.</a:t>
            </a:r>
          </a:p>
          <a:p>
            <a:pPr>
              <a:lnSpc>
                <a:spcPct val="115000"/>
              </a:lnSpc>
              <a:spcAft>
                <a:spcPts val="800"/>
              </a:spcAft>
              <a:buNone/>
            </a:pPr>
            <a:r>
              <a:rPr lang="pt-BR" sz="1300" b="1" kern="100" dirty="0">
                <a:effectLst/>
                <a:latin typeface="Rawline regular "/>
                <a:ea typeface="Aptos" panose="020B0004020202020204" pitchFamily="34" charset="0"/>
                <a:cs typeface="Times New Roman" panose="02020603050405020304" pitchFamily="18" charset="0"/>
              </a:rPr>
              <a:t>Resultado:</a:t>
            </a:r>
          </a:p>
          <a:p>
            <a:pPr>
              <a:lnSpc>
                <a:spcPct val="115000"/>
              </a:lnSpc>
              <a:spcAft>
                <a:spcPts val="800"/>
              </a:spcAft>
              <a:buNone/>
            </a:pPr>
            <a:r>
              <a:rPr lang="pt-BR" sz="1300" kern="100" dirty="0">
                <a:effectLst/>
                <a:latin typeface="Rawline regular "/>
                <a:ea typeface="Aptos" panose="020B0004020202020204" pitchFamily="34" charset="0"/>
                <a:cs typeface="Times New Roman" panose="02020603050405020304" pitchFamily="18" charset="0"/>
              </a:rPr>
              <a:t>Recomendações foram homologadas pelo TCE-PR.</a:t>
            </a:r>
          </a:p>
          <a:p>
            <a:pPr>
              <a:lnSpc>
                <a:spcPct val="115000"/>
              </a:lnSpc>
              <a:spcAft>
                <a:spcPts val="800"/>
              </a:spcAft>
              <a:buNone/>
            </a:pPr>
            <a:r>
              <a:rPr lang="pt-BR" sz="1300" kern="100" dirty="0">
                <a:effectLst/>
                <a:latin typeface="Rawline regular "/>
                <a:ea typeface="Aptos" panose="020B0004020202020204" pitchFamily="34" charset="0"/>
                <a:cs typeface="Times New Roman" panose="02020603050405020304" pitchFamily="18" charset="0"/>
              </a:rPr>
              <a:t>Entidade foi orientada a implementar auditoria interna e melhorar registros físicos e contábeis.</a:t>
            </a:r>
          </a:p>
          <a:p>
            <a:pPr>
              <a:lnSpc>
                <a:spcPct val="115000"/>
              </a:lnSpc>
              <a:spcAft>
                <a:spcPts val="800"/>
              </a:spcAft>
            </a:pPr>
            <a:r>
              <a:rPr lang="pt-BR" sz="1300" kern="100" dirty="0">
                <a:effectLst/>
                <a:latin typeface="Rawline regular "/>
                <a:ea typeface="Aptos" panose="020B0004020202020204" pitchFamily="34" charset="0"/>
                <a:cs typeface="Times New Roman" panose="02020603050405020304" pitchFamily="18" charset="0"/>
              </a:rPr>
              <a:t>Destacou-se a necessidade de conciliação patrimonial contínua.  </a:t>
            </a:r>
          </a:p>
        </p:txBody>
      </p:sp>
    </p:spTree>
    <p:extLst>
      <p:ext uri="{BB962C8B-B14F-4D97-AF65-F5344CB8AC3E}">
        <p14:creationId xmlns:p14="http://schemas.microsoft.com/office/powerpoint/2010/main" val="361522255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5D8C99B2-CAF1-12FA-CFF1-BC0082110F0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95A8D84-BA3D-77A7-76F1-042A50FD4996}"/>
              </a:ext>
            </a:extLst>
          </p:cNvPr>
          <p:cNvPicPr preferRelativeResize="0"/>
          <p:nvPr/>
        </p:nvPicPr>
        <p:blipFill>
          <a:blip r:embed="rId3">
            <a:alphaModFix/>
          </a:blip>
          <a:stretch>
            <a:fillRect/>
          </a:stretch>
        </p:blipFill>
        <p:spPr>
          <a:xfrm>
            <a:off x="0" y="0"/>
            <a:ext cx="9190883" cy="5143500"/>
          </a:xfrm>
          <a:prstGeom prst="rect">
            <a:avLst/>
          </a:prstGeom>
          <a:noFill/>
          <a:ln>
            <a:noFill/>
          </a:ln>
        </p:spPr>
      </p:pic>
      <p:sp>
        <p:nvSpPr>
          <p:cNvPr id="3" name="CaixaDeTexto 2">
            <a:extLst>
              <a:ext uri="{FF2B5EF4-FFF2-40B4-BE49-F238E27FC236}">
                <a16:creationId xmlns:a16="http://schemas.microsoft.com/office/drawing/2014/main" id="{B2376336-21EA-A450-B79B-386B0EE22065}"/>
              </a:ext>
            </a:extLst>
          </p:cNvPr>
          <p:cNvSpPr txBox="1"/>
          <p:nvPr/>
        </p:nvSpPr>
        <p:spPr>
          <a:xfrm>
            <a:off x="0" y="50902"/>
            <a:ext cx="8078993" cy="392159"/>
          </a:xfrm>
          <a:prstGeom prst="rect">
            <a:avLst/>
          </a:prstGeom>
          <a:noFill/>
        </p:spPr>
        <p:txBody>
          <a:bodyPr wrap="square">
            <a:spAutoFit/>
          </a:bodyPr>
          <a:lstStyle/>
          <a:p>
            <a:pPr marL="685800">
              <a:lnSpc>
                <a:spcPct val="115000"/>
              </a:lnSpc>
              <a:spcAft>
                <a:spcPts val="800"/>
              </a:spcAft>
            </a:pPr>
            <a:r>
              <a:rPr lang="pt-BR" sz="1800" b="1" kern="100" dirty="0">
                <a:effectLst/>
                <a:latin typeface="Rawline-Regular"/>
                <a:ea typeface="Aptos" panose="020B0004020202020204" pitchFamily="34" charset="0"/>
                <a:cs typeface="Times New Roman" panose="02020603050405020304" pitchFamily="18" charset="0"/>
              </a:rPr>
              <a:t>ACÓRDÃOS RELEVANTES – TCE/PR</a:t>
            </a:r>
          </a:p>
        </p:txBody>
      </p:sp>
      <p:sp>
        <p:nvSpPr>
          <p:cNvPr id="2" name="CaixaDeTexto 1">
            <a:extLst>
              <a:ext uri="{FF2B5EF4-FFF2-40B4-BE49-F238E27FC236}">
                <a16:creationId xmlns:a16="http://schemas.microsoft.com/office/drawing/2014/main" id="{6374F03B-8400-9D70-4954-E14189E9955A}"/>
              </a:ext>
            </a:extLst>
          </p:cNvPr>
          <p:cNvSpPr txBox="1"/>
          <p:nvPr/>
        </p:nvSpPr>
        <p:spPr>
          <a:xfrm>
            <a:off x="238242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6" name="CaixaDeTexto 5">
            <a:extLst>
              <a:ext uri="{FF2B5EF4-FFF2-40B4-BE49-F238E27FC236}">
                <a16:creationId xmlns:a16="http://schemas.microsoft.com/office/drawing/2014/main" id="{041961FD-0AB4-A022-49D8-8E5922F1BEFA}"/>
              </a:ext>
            </a:extLst>
          </p:cNvPr>
          <p:cNvSpPr txBox="1"/>
          <p:nvPr/>
        </p:nvSpPr>
        <p:spPr>
          <a:xfrm>
            <a:off x="85344" y="425812"/>
            <a:ext cx="8814816" cy="3516347"/>
          </a:xfrm>
          <a:prstGeom prst="rect">
            <a:avLst/>
          </a:prstGeom>
          <a:noFill/>
        </p:spPr>
        <p:txBody>
          <a:bodyPr wrap="square">
            <a:spAutoFit/>
          </a:bodyPr>
          <a:lstStyle/>
          <a:p>
            <a:pPr>
              <a:lnSpc>
                <a:spcPct val="115000"/>
              </a:lnSpc>
              <a:spcAft>
                <a:spcPts val="800"/>
              </a:spcAft>
              <a:buNone/>
            </a:pPr>
            <a:r>
              <a:rPr lang="pt-BR" sz="1300" b="1" kern="100" dirty="0">
                <a:effectLst/>
                <a:latin typeface="Rawline regular "/>
                <a:ea typeface="Aptos" panose="020B0004020202020204" pitchFamily="34" charset="0"/>
                <a:cs typeface="Segoe UI Emoji" panose="020B0502040204020203" pitchFamily="34" charset="0"/>
              </a:rPr>
              <a:t>📌</a:t>
            </a:r>
            <a:r>
              <a:rPr lang="pt-BR" sz="1300" b="1" kern="100" dirty="0">
                <a:effectLst/>
                <a:latin typeface="Rawline regular "/>
                <a:ea typeface="Aptos" panose="020B0004020202020204" pitchFamily="34" charset="0"/>
                <a:cs typeface="Times New Roman" panose="02020603050405020304" pitchFamily="18" charset="0"/>
              </a:rPr>
              <a:t> Acórdão 2503/2023 TCEPR– Tribunal Pleno (14/08/2023, publicado em 29/08/2023)</a:t>
            </a:r>
            <a:endParaRPr lang="pt-BR" sz="1300" kern="100" dirty="0">
              <a:effectLst/>
              <a:latin typeface="Rawline regular "/>
              <a:ea typeface="Aptos" panose="020B0004020202020204" pitchFamily="34" charset="0"/>
              <a:cs typeface="Times New Roman" panose="02020603050405020304" pitchFamily="18" charset="0"/>
            </a:endParaRPr>
          </a:p>
          <a:p>
            <a:pPr>
              <a:lnSpc>
                <a:spcPct val="115000"/>
              </a:lnSpc>
              <a:spcAft>
                <a:spcPts val="800"/>
              </a:spcAft>
              <a:buNone/>
            </a:pPr>
            <a:r>
              <a:rPr lang="pt-BR" sz="1300" b="1" kern="100" dirty="0">
                <a:effectLst/>
                <a:latin typeface="Rawline regular "/>
                <a:ea typeface="Aptos" panose="020B0004020202020204" pitchFamily="34" charset="0"/>
                <a:cs typeface="Times New Roman" panose="02020603050405020304" pitchFamily="18" charset="0"/>
              </a:rPr>
              <a:t>Ementa: </a:t>
            </a:r>
            <a:r>
              <a:rPr lang="pt-BR" sz="1300" kern="100" dirty="0">
                <a:effectLst/>
                <a:latin typeface="Rawline regular "/>
                <a:ea typeface="Aptos" panose="020B0004020202020204" pitchFamily="34" charset="0"/>
                <a:cs typeface="Times New Roman" panose="02020603050405020304" pitchFamily="18" charset="0"/>
              </a:rPr>
              <a:t>Representação por incorporação irregular de área pública ao patrimônio de particulares, com envolvimento de agentes públicos.</a:t>
            </a:r>
          </a:p>
          <a:p>
            <a:pPr>
              <a:lnSpc>
                <a:spcPct val="115000"/>
              </a:lnSpc>
              <a:spcAft>
                <a:spcPts val="800"/>
              </a:spcAft>
              <a:buNone/>
            </a:pPr>
            <a:r>
              <a:rPr lang="pt-BR" sz="1300" b="1" kern="100" dirty="0">
                <a:effectLst/>
                <a:latin typeface="Rawline regular "/>
                <a:ea typeface="Aptos" panose="020B0004020202020204" pitchFamily="34" charset="0"/>
                <a:cs typeface="Times New Roman" panose="02020603050405020304" pitchFamily="18" charset="0"/>
              </a:rPr>
              <a:t>Principais achados:</a:t>
            </a:r>
            <a:endParaRPr lang="pt-BR" sz="1300" kern="100" dirty="0">
              <a:effectLst/>
              <a:latin typeface="Rawline regular "/>
              <a:ea typeface="Aptos" panose="020B0004020202020204" pitchFamily="34" charset="0"/>
              <a:cs typeface="Times New Roman" panose="02020603050405020304" pitchFamily="18" charset="0"/>
            </a:endParaRPr>
          </a:p>
          <a:p>
            <a:pPr>
              <a:lnSpc>
                <a:spcPct val="115000"/>
              </a:lnSpc>
              <a:spcAft>
                <a:spcPts val="800"/>
              </a:spcAft>
              <a:buNone/>
            </a:pPr>
            <a:r>
              <a:rPr lang="pt-BR" sz="1300" kern="100" dirty="0">
                <a:effectLst/>
                <a:latin typeface="Rawline regular "/>
                <a:ea typeface="Aptos" panose="020B0004020202020204" pitchFamily="34" charset="0"/>
                <a:cs typeface="Times New Roman" panose="02020603050405020304" pitchFamily="18" charset="0"/>
              </a:rPr>
              <a:t>Apropriação indevida de área pública por particulares.</a:t>
            </a:r>
          </a:p>
          <a:p>
            <a:pPr>
              <a:lnSpc>
                <a:spcPct val="115000"/>
              </a:lnSpc>
              <a:spcAft>
                <a:spcPts val="800"/>
              </a:spcAft>
              <a:buNone/>
            </a:pPr>
            <a:r>
              <a:rPr lang="pt-BR" sz="1300" kern="100" dirty="0">
                <a:effectLst/>
                <a:latin typeface="Rawline regular "/>
                <a:ea typeface="Aptos" panose="020B0004020202020204" pitchFamily="34" charset="0"/>
                <a:cs typeface="Times New Roman" panose="02020603050405020304" pitchFamily="18" charset="0"/>
              </a:rPr>
              <a:t>Participação ativa de agentes públicos no procedimento irregular.</a:t>
            </a:r>
          </a:p>
          <a:p>
            <a:pPr>
              <a:lnSpc>
                <a:spcPct val="115000"/>
              </a:lnSpc>
              <a:spcAft>
                <a:spcPts val="800"/>
              </a:spcAft>
              <a:buNone/>
            </a:pPr>
            <a:r>
              <a:rPr lang="pt-BR" sz="1300" kern="100" dirty="0">
                <a:effectLst/>
                <a:latin typeface="Rawline regular "/>
                <a:ea typeface="Aptos" panose="020B0004020202020204" pitchFamily="34" charset="0"/>
                <a:cs typeface="Times New Roman" panose="02020603050405020304" pitchFamily="18" charset="0"/>
              </a:rPr>
              <a:t>Violação dos princípios da legalidade e da preservação do patrimônio público.</a:t>
            </a:r>
          </a:p>
          <a:p>
            <a:pPr>
              <a:lnSpc>
                <a:spcPct val="115000"/>
              </a:lnSpc>
              <a:spcAft>
                <a:spcPts val="800"/>
              </a:spcAft>
              <a:buNone/>
            </a:pPr>
            <a:r>
              <a:rPr lang="pt-BR" sz="1300" b="1" kern="100" dirty="0">
                <a:effectLst/>
                <a:latin typeface="Rawline regular "/>
                <a:ea typeface="Aptos" panose="020B0004020202020204" pitchFamily="34" charset="0"/>
                <a:cs typeface="Times New Roman" panose="02020603050405020304" pitchFamily="18" charset="0"/>
              </a:rPr>
              <a:t>Resultado:</a:t>
            </a:r>
            <a:endParaRPr lang="pt-BR" sz="1300" kern="100" dirty="0">
              <a:effectLst/>
              <a:latin typeface="Rawline regular "/>
              <a:ea typeface="Aptos" panose="020B0004020202020204" pitchFamily="34" charset="0"/>
              <a:cs typeface="Times New Roman" panose="02020603050405020304" pitchFamily="18" charset="0"/>
            </a:endParaRPr>
          </a:p>
          <a:p>
            <a:pPr>
              <a:lnSpc>
                <a:spcPct val="115000"/>
              </a:lnSpc>
              <a:spcAft>
                <a:spcPts val="800"/>
              </a:spcAft>
              <a:buNone/>
            </a:pPr>
            <a:r>
              <a:rPr lang="pt-BR" sz="1300" kern="100" dirty="0">
                <a:effectLst/>
                <a:latin typeface="Rawline regular "/>
                <a:ea typeface="Aptos" panose="020B0004020202020204" pitchFamily="34" charset="0"/>
                <a:cs typeface="Times New Roman" panose="02020603050405020304" pitchFamily="18" charset="0"/>
              </a:rPr>
              <a:t>Declaração de inidoneidade dos envolvidos.</a:t>
            </a:r>
          </a:p>
          <a:p>
            <a:pPr>
              <a:lnSpc>
                <a:spcPct val="115000"/>
              </a:lnSpc>
              <a:spcAft>
                <a:spcPts val="800"/>
              </a:spcAft>
              <a:buNone/>
            </a:pPr>
            <a:r>
              <a:rPr lang="pt-BR" sz="1300" kern="100" dirty="0">
                <a:effectLst/>
                <a:latin typeface="Rawline regular "/>
                <a:ea typeface="Aptos" panose="020B0004020202020204" pitchFamily="34" charset="0"/>
                <a:cs typeface="Times New Roman" panose="02020603050405020304" pitchFamily="18" charset="0"/>
              </a:rPr>
              <a:t>Imposição de multas administrativas.</a:t>
            </a:r>
          </a:p>
          <a:p>
            <a:pPr>
              <a:buNone/>
            </a:pPr>
            <a:r>
              <a:rPr lang="pt-BR" sz="1300" dirty="0">
                <a:effectLst/>
                <a:latin typeface="Rawline regular "/>
                <a:ea typeface="Aptos" panose="020B0004020202020204" pitchFamily="34" charset="0"/>
                <a:cs typeface="Times New Roman" panose="02020603050405020304" pitchFamily="18" charset="0"/>
              </a:rPr>
              <a:t>Encaminhamento de cópia ao Ministério Público Estadual para possível ação judicial.</a:t>
            </a:r>
            <a:endParaRPr lang="pt-BR" sz="1300" dirty="0">
              <a:latin typeface="Rawline regular "/>
            </a:endParaRPr>
          </a:p>
        </p:txBody>
      </p:sp>
    </p:spTree>
    <p:extLst>
      <p:ext uri="{BB962C8B-B14F-4D97-AF65-F5344CB8AC3E}">
        <p14:creationId xmlns:p14="http://schemas.microsoft.com/office/powerpoint/2010/main" val="8013745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2835F39-EA9E-AAFC-2B4E-94A2360C4F5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5468CF6-3A97-3A26-4B9A-CB5CFC1BA704}"/>
              </a:ext>
            </a:extLst>
          </p:cNvPr>
          <p:cNvPicPr preferRelativeResize="0"/>
          <p:nvPr/>
        </p:nvPicPr>
        <p:blipFill>
          <a:blip r:embed="rId3">
            <a:alphaModFix/>
          </a:blip>
          <a:stretch>
            <a:fillRect/>
          </a:stretch>
        </p:blipFill>
        <p:spPr>
          <a:xfrm>
            <a:off x="0" y="0"/>
            <a:ext cx="9190883" cy="5143500"/>
          </a:xfrm>
          <a:prstGeom prst="rect">
            <a:avLst/>
          </a:prstGeom>
          <a:noFill/>
          <a:ln>
            <a:noFill/>
          </a:ln>
        </p:spPr>
      </p:pic>
      <p:sp>
        <p:nvSpPr>
          <p:cNvPr id="3" name="CaixaDeTexto 2">
            <a:extLst>
              <a:ext uri="{FF2B5EF4-FFF2-40B4-BE49-F238E27FC236}">
                <a16:creationId xmlns:a16="http://schemas.microsoft.com/office/drawing/2014/main" id="{D73315C9-9D31-7CBC-2045-08A9108C37D3}"/>
              </a:ext>
            </a:extLst>
          </p:cNvPr>
          <p:cNvSpPr txBox="1"/>
          <p:nvPr/>
        </p:nvSpPr>
        <p:spPr>
          <a:xfrm>
            <a:off x="0" y="50902"/>
            <a:ext cx="8078993" cy="392159"/>
          </a:xfrm>
          <a:prstGeom prst="rect">
            <a:avLst/>
          </a:prstGeom>
          <a:noFill/>
        </p:spPr>
        <p:txBody>
          <a:bodyPr wrap="square">
            <a:spAutoFit/>
          </a:bodyPr>
          <a:lstStyle/>
          <a:p>
            <a:pPr marL="685800">
              <a:lnSpc>
                <a:spcPct val="115000"/>
              </a:lnSpc>
              <a:spcAft>
                <a:spcPts val="800"/>
              </a:spcAft>
            </a:pPr>
            <a:r>
              <a:rPr lang="pt-BR" sz="1800" b="1" kern="100" dirty="0">
                <a:effectLst/>
                <a:latin typeface="Rawline-Regular"/>
                <a:ea typeface="Aptos" panose="020B0004020202020204" pitchFamily="34" charset="0"/>
                <a:cs typeface="Times New Roman" panose="02020603050405020304" pitchFamily="18" charset="0"/>
              </a:rPr>
              <a:t>ACÓRDÃOS RELEVANTES – TCE/PR</a:t>
            </a:r>
          </a:p>
        </p:txBody>
      </p:sp>
      <p:sp>
        <p:nvSpPr>
          <p:cNvPr id="2" name="CaixaDeTexto 1">
            <a:extLst>
              <a:ext uri="{FF2B5EF4-FFF2-40B4-BE49-F238E27FC236}">
                <a16:creationId xmlns:a16="http://schemas.microsoft.com/office/drawing/2014/main" id="{3BBC18C9-6032-E09C-59BE-BA213406B20A}"/>
              </a:ext>
            </a:extLst>
          </p:cNvPr>
          <p:cNvSpPr txBox="1"/>
          <p:nvPr/>
        </p:nvSpPr>
        <p:spPr>
          <a:xfrm>
            <a:off x="238242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5" name="CaixaDeTexto 4">
            <a:extLst>
              <a:ext uri="{FF2B5EF4-FFF2-40B4-BE49-F238E27FC236}">
                <a16:creationId xmlns:a16="http://schemas.microsoft.com/office/drawing/2014/main" id="{B1F6C476-1AB4-C338-5D6B-E33EF90D3085}"/>
              </a:ext>
            </a:extLst>
          </p:cNvPr>
          <p:cNvSpPr txBox="1"/>
          <p:nvPr/>
        </p:nvSpPr>
        <p:spPr>
          <a:xfrm>
            <a:off x="73152" y="483052"/>
            <a:ext cx="8078993" cy="3770263"/>
          </a:xfrm>
          <a:prstGeom prst="rect">
            <a:avLst/>
          </a:prstGeom>
          <a:noFill/>
        </p:spPr>
        <p:txBody>
          <a:bodyPr wrap="square">
            <a:spAutoFit/>
          </a:bodyPr>
          <a:lstStyle/>
          <a:p>
            <a:pPr algn="ctr">
              <a:lnSpc>
                <a:spcPct val="115000"/>
              </a:lnSpc>
              <a:spcAft>
                <a:spcPts val="800"/>
              </a:spcAft>
              <a:buNone/>
            </a:pPr>
            <a:r>
              <a:rPr lang="pt-BR" sz="1500" b="1" kern="100" dirty="0">
                <a:effectLst/>
                <a:latin typeface="Rawline regular "/>
                <a:ea typeface="Aptos" panose="020B0004020202020204" pitchFamily="34" charset="0"/>
                <a:cs typeface="Segoe UI Emoji" panose="020B0502040204020203" pitchFamily="34" charset="0"/>
              </a:rPr>
              <a:t>🔍</a:t>
            </a:r>
            <a:r>
              <a:rPr lang="pt-BR" sz="1500" b="1" kern="100" dirty="0">
                <a:effectLst/>
                <a:latin typeface="Rawline regular "/>
                <a:ea typeface="Aptos" panose="020B0004020202020204" pitchFamily="34" charset="0"/>
                <a:cs typeface="Times New Roman" panose="02020603050405020304" pitchFamily="18" charset="0"/>
              </a:rPr>
              <a:t> Insights práticos:</a:t>
            </a:r>
            <a:endParaRPr lang="pt-BR" sz="1500" kern="100" dirty="0">
              <a:effectLst/>
              <a:latin typeface="Rawline regular "/>
              <a:ea typeface="Aptos" panose="020B0004020202020204" pitchFamily="34" charset="0"/>
              <a:cs typeface="Times New Roman" panose="02020603050405020304" pitchFamily="18" charset="0"/>
            </a:endParaRPr>
          </a:p>
          <a:p>
            <a:pPr marL="285750" indent="-285750">
              <a:lnSpc>
                <a:spcPct val="115000"/>
              </a:lnSpc>
              <a:spcAft>
                <a:spcPts val="800"/>
              </a:spcAft>
              <a:buFont typeface="Wingdings" panose="05000000000000000000" pitchFamily="2" charset="2"/>
              <a:buChar char="ü"/>
            </a:pPr>
            <a:r>
              <a:rPr lang="pt-BR" sz="1500" b="1" kern="100" dirty="0">
                <a:effectLst/>
                <a:latin typeface="Rawline regular "/>
                <a:ea typeface="Aptos" panose="020B0004020202020204" pitchFamily="34" charset="0"/>
                <a:cs typeface="Times New Roman" panose="02020603050405020304" pitchFamily="18" charset="0"/>
              </a:rPr>
              <a:t>Inventário regular e integração sistêmica são fundamentais para garantir a consistência patrimonial e contábil.</a:t>
            </a:r>
            <a:endParaRPr lang="pt-BR" sz="1500" kern="100" dirty="0">
              <a:effectLst/>
              <a:latin typeface="Rawline regular "/>
              <a:ea typeface="Aptos" panose="020B0004020202020204" pitchFamily="34" charset="0"/>
              <a:cs typeface="Times New Roman" panose="02020603050405020304" pitchFamily="18" charset="0"/>
            </a:endParaRPr>
          </a:p>
          <a:p>
            <a:pPr marL="285750" indent="-285750">
              <a:lnSpc>
                <a:spcPct val="115000"/>
              </a:lnSpc>
              <a:spcAft>
                <a:spcPts val="800"/>
              </a:spcAft>
              <a:buFont typeface="Wingdings" panose="05000000000000000000" pitchFamily="2" charset="2"/>
              <a:buChar char="ü"/>
            </a:pPr>
            <a:r>
              <a:rPr lang="pt-BR" sz="1500" b="1" kern="100" dirty="0">
                <a:effectLst/>
                <a:latin typeface="Rawline regular "/>
                <a:ea typeface="Aptos" panose="020B0004020202020204" pitchFamily="34" charset="0"/>
                <a:cs typeface="Times New Roman" panose="02020603050405020304" pitchFamily="18" charset="0"/>
              </a:rPr>
              <a:t>A depreciação e avaliação periódicas não podem ser negligenciadas, alerta frequente do TCE</a:t>
            </a:r>
            <a:r>
              <a:rPr lang="pt-BR" sz="1500" b="1" kern="100" dirty="0">
                <a:effectLst/>
                <a:latin typeface="Rawline regular "/>
                <a:ea typeface="Aptos" panose="020B0004020202020204" pitchFamily="34" charset="0"/>
                <a:cs typeface="Cambria Math" panose="02040503050406030204" pitchFamily="18" charset="0"/>
              </a:rPr>
              <a:t>‑</a:t>
            </a:r>
            <a:r>
              <a:rPr lang="pt-BR" sz="1500" b="1" kern="100" dirty="0">
                <a:effectLst/>
                <a:latin typeface="Rawline regular "/>
                <a:ea typeface="Aptos" panose="020B0004020202020204" pitchFamily="34" charset="0"/>
                <a:cs typeface="Times New Roman" panose="02020603050405020304" pitchFamily="18" charset="0"/>
              </a:rPr>
              <a:t>PR.</a:t>
            </a:r>
            <a:endParaRPr lang="pt-BR" sz="1500" kern="100" dirty="0">
              <a:effectLst/>
              <a:latin typeface="Rawline regular "/>
              <a:ea typeface="Aptos" panose="020B0004020202020204" pitchFamily="34" charset="0"/>
              <a:cs typeface="Times New Roman" panose="02020603050405020304" pitchFamily="18" charset="0"/>
            </a:endParaRPr>
          </a:p>
          <a:p>
            <a:pPr marL="285750" indent="-285750">
              <a:buFont typeface="Wingdings" panose="05000000000000000000" pitchFamily="2" charset="2"/>
              <a:buChar char="ü"/>
            </a:pPr>
            <a:r>
              <a:rPr lang="pt-BR" sz="1500" b="1" dirty="0">
                <a:effectLst/>
                <a:latin typeface="Rawline regular "/>
                <a:ea typeface="Aptos" panose="020B0004020202020204" pitchFamily="34" charset="0"/>
                <a:cs typeface="Times New Roman" panose="02020603050405020304" pitchFamily="18" charset="0"/>
              </a:rPr>
              <a:t>Adoção de auditorias internas, cruzamento de dados e processos efetivos evitam falhas e apontamentos em fiscalização.</a:t>
            </a:r>
          </a:p>
          <a:p>
            <a:pPr algn="ctr"/>
            <a:endParaRPr lang="pt-BR" sz="1500" b="1" dirty="0">
              <a:latin typeface="Rawline regular "/>
            </a:endParaRPr>
          </a:p>
          <a:p>
            <a:pPr algn="ctr"/>
            <a:r>
              <a:rPr lang="pt-BR" sz="1500" b="1" dirty="0">
                <a:latin typeface="Rawline regular "/>
              </a:rPr>
              <a:t>🧭 Observações e lições para o ambiente público:</a:t>
            </a:r>
          </a:p>
          <a:p>
            <a:pPr algn="ctr"/>
            <a:endParaRPr lang="pt-BR" sz="1500" dirty="0">
              <a:latin typeface="Rawline regular "/>
            </a:endParaRPr>
          </a:p>
          <a:p>
            <a:pPr marL="285750" indent="-285750">
              <a:buFont typeface="Wingdings" panose="05000000000000000000" pitchFamily="2" charset="2"/>
              <a:buChar char="ü"/>
            </a:pPr>
            <a:r>
              <a:rPr lang="pt-BR" sz="1500" b="1" dirty="0">
                <a:latin typeface="Rawline regular "/>
              </a:rPr>
              <a:t>Gestão Patrimonial - A conduta correta exige inventários, conciliação contábil e patrimonial, além da depreciação sistemática. Evita apontamentos como no Acórdão 1907/2024.</a:t>
            </a:r>
          </a:p>
          <a:p>
            <a:pPr marL="285750" indent="-285750">
              <a:buFont typeface="Wingdings" panose="05000000000000000000" pitchFamily="2" charset="2"/>
              <a:buChar char="ü"/>
            </a:pPr>
            <a:endParaRPr lang="pt-BR" sz="1500" dirty="0">
              <a:latin typeface="Rawline regular "/>
            </a:endParaRPr>
          </a:p>
          <a:p>
            <a:pPr marL="285750" indent="-285750">
              <a:buFont typeface="Wingdings" panose="05000000000000000000" pitchFamily="2" charset="2"/>
              <a:buChar char="ü"/>
            </a:pPr>
            <a:r>
              <a:rPr lang="pt-BR" sz="1500" b="1" dirty="0">
                <a:latin typeface="Rawline regular "/>
              </a:rPr>
              <a:t>Incorporação Legal - Qualquer apropriação de bens públicos exige legitimidade, transparência e não pode favorecer interesses privados, sob pena de sanções como no Acórdão 2503/2023.</a:t>
            </a:r>
            <a:endParaRPr lang="pt-BR" sz="1500" dirty="0">
              <a:latin typeface="Rawline regular "/>
            </a:endParaRPr>
          </a:p>
        </p:txBody>
      </p:sp>
    </p:spTree>
    <p:extLst>
      <p:ext uri="{BB962C8B-B14F-4D97-AF65-F5344CB8AC3E}">
        <p14:creationId xmlns:p14="http://schemas.microsoft.com/office/powerpoint/2010/main" val="73316326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9C13B66-785D-C323-E58C-5379D317F30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4DF359C-9E4C-9EE7-36A9-8E7DCFE213A0}"/>
              </a:ext>
            </a:extLst>
          </p:cNvPr>
          <p:cNvPicPr preferRelativeResize="0"/>
          <p:nvPr/>
        </p:nvPicPr>
        <p:blipFill>
          <a:blip r:embed="rId3">
            <a:alphaModFix/>
          </a:blip>
          <a:stretch>
            <a:fillRect/>
          </a:stretch>
        </p:blipFill>
        <p:spPr>
          <a:xfrm>
            <a:off x="0" y="0"/>
            <a:ext cx="9190883" cy="5143500"/>
          </a:xfrm>
          <a:prstGeom prst="rect">
            <a:avLst/>
          </a:prstGeom>
          <a:noFill/>
          <a:ln>
            <a:noFill/>
          </a:ln>
        </p:spPr>
      </p:pic>
      <p:sp>
        <p:nvSpPr>
          <p:cNvPr id="3" name="CaixaDeTexto 2">
            <a:extLst>
              <a:ext uri="{FF2B5EF4-FFF2-40B4-BE49-F238E27FC236}">
                <a16:creationId xmlns:a16="http://schemas.microsoft.com/office/drawing/2014/main" id="{2E7919EC-4FF1-B7A6-4366-55AB88032C34}"/>
              </a:ext>
            </a:extLst>
          </p:cNvPr>
          <p:cNvSpPr txBox="1"/>
          <p:nvPr/>
        </p:nvSpPr>
        <p:spPr>
          <a:xfrm>
            <a:off x="0" y="50902"/>
            <a:ext cx="8078993" cy="392159"/>
          </a:xfrm>
          <a:prstGeom prst="rect">
            <a:avLst/>
          </a:prstGeom>
          <a:noFill/>
        </p:spPr>
        <p:txBody>
          <a:bodyPr wrap="square">
            <a:spAutoFit/>
          </a:bodyPr>
          <a:lstStyle/>
          <a:p>
            <a:pPr marL="685800">
              <a:lnSpc>
                <a:spcPct val="115000"/>
              </a:lnSpc>
              <a:spcAft>
                <a:spcPts val="800"/>
              </a:spcAft>
            </a:pPr>
            <a:r>
              <a:rPr lang="pt-BR" sz="1800" b="1" kern="100" dirty="0">
                <a:effectLst/>
                <a:latin typeface="Rawline-Regular"/>
                <a:ea typeface="Aptos" panose="020B0004020202020204" pitchFamily="34" charset="0"/>
                <a:cs typeface="Times New Roman" panose="02020603050405020304" pitchFamily="18" charset="0"/>
              </a:rPr>
              <a:t>ACÓRDÃOS RELEVANTES – TCU</a:t>
            </a:r>
          </a:p>
        </p:txBody>
      </p:sp>
      <p:sp>
        <p:nvSpPr>
          <p:cNvPr id="2" name="CaixaDeTexto 1">
            <a:extLst>
              <a:ext uri="{FF2B5EF4-FFF2-40B4-BE49-F238E27FC236}">
                <a16:creationId xmlns:a16="http://schemas.microsoft.com/office/drawing/2014/main" id="{70C6C43D-1253-0FDA-A9E1-80B564042B4A}"/>
              </a:ext>
            </a:extLst>
          </p:cNvPr>
          <p:cNvSpPr txBox="1"/>
          <p:nvPr/>
        </p:nvSpPr>
        <p:spPr>
          <a:xfrm>
            <a:off x="238242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6" name="CaixaDeTexto 5">
            <a:extLst>
              <a:ext uri="{FF2B5EF4-FFF2-40B4-BE49-F238E27FC236}">
                <a16:creationId xmlns:a16="http://schemas.microsoft.com/office/drawing/2014/main" id="{67EE6A8A-268F-75B3-8A66-2A16DA48A810}"/>
              </a:ext>
            </a:extLst>
          </p:cNvPr>
          <p:cNvSpPr txBox="1"/>
          <p:nvPr/>
        </p:nvSpPr>
        <p:spPr>
          <a:xfrm>
            <a:off x="85344" y="538187"/>
            <a:ext cx="7766304" cy="3184013"/>
          </a:xfrm>
          <a:prstGeom prst="rect">
            <a:avLst/>
          </a:prstGeom>
          <a:noFill/>
        </p:spPr>
        <p:txBody>
          <a:bodyPr wrap="square">
            <a:spAutoFit/>
          </a:bodyPr>
          <a:lstStyle/>
          <a:p>
            <a:pPr>
              <a:lnSpc>
                <a:spcPct val="115000"/>
              </a:lnSpc>
              <a:spcAft>
                <a:spcPts val="800"/>
              </a:spcAft>
              <a:buNone/>
            </a:pPr>
            <a:r>
              <a:rPr lang="pt-BR" sz="1500" b="1" kern="100" dirty="0">
                <a:effectLst/>
                <a:latin typeface="Rawline regular "/>
                <a:ea typeface="Aptos" panose="020B0004020202020204" pitchFamily="34" charset="0"/>
                <a:cs typeface="Times New Roman" panose="02020603050405020304" pitchFamily="18" charset="0"/>
              </a:rPr>
              <a:t>TCU – Acórdão 160/2024 (Plenário)</a:t>
            </a:r>
            <a:endParaRPr lang="pt-BR" sz="1500" kern="100" dirty="0">
              <a:effectLst/>
              <a:latin typeface="Rawline regular "/>
              <a:ea typeface="Aptos" panose="020B0004020202020204" pitchFamily="34" charset="0"/>
              <a:cs typeface="Times New Roman" panose="02020603050405020304" pitchFamily="18" charset="0"/>
            </a:endParaRPr>
          </a:p>
          <a:p>
            <a:pPr>
              <a:lnSpc>
                <a:spcPct val="115000"/>
              </a:lnSpc>
              <a:spcAft>
                <a:spcPts val="800"/>
              </a:spcAft>
              <a:buNone/>
            </a:pPr>
            <a:r>
              <a:rPr lang="pt-BR" sz="1500" b="1" kern="100" dirty="0">
                <a:effectLst/>
                <a:latin typeface="Rawline regular "/>
                <a:ea typeface="Aptos" panose="020B0004020202020204" pitchFamily="34" charset="0"/>
                <a:cs typeface="Segoe UI Emoji" panose="020B0502040204020203" pitchFamily="34" charset="0"/>
              </a:rPr>
              <a:t>✅</a:t>
            </a:r>
            <a:r>
              <a:rPr lang="pt-BR" sz="1500" b="1" kern="100" dirty="0">
                <a:effectLst/>
                <a:latin typeface="Rawline regular "/>
                <a:ea typeface="Aptos" panose="020B0004020202020204" pitchFamily="34" charset="0"/>
                <a:cs typeface="Times New Roman" panose="02020603050405020304" pitchFamily="18" charset="0"/>
              </a:rPr>
              <a:t> Ementa: </a:t>
            </a:r>
            <a:r>
              <a:rPr lang="pt-BR" sz="1500" kern="100" dirty="0">
                <a:effectLst/>
                <a:latin typeface="Rawline regular "/>
                <a:ea typeface="Aptos" panose="020B0004020202020204" pitchFamily="34" charset="0"/>
                <a:cs typeface="Times New Roman" panose="02020603050405020304" pitchFamily="18" charset="0"/>
              </a:rPr>
              <a:t>Fragilidades no gerenciamento dos bens públicos estaduais, especialmente imóveis administrados pela SPU.</a:t>
            </a:r>
          </a:p>
          <a:p>
            <a:pPr>
              <a:lnSpc>
                <a:spcPct val="115000"/>
              </a:lnSpc>
              <a:spcAft>
                <a:spcPts val="800"/>
              </a:spcAft>
              <a:buNone/>
            </a:pPr>
            <a:r>
              <a:rPr lang="pt-BR" sz="1500" b="1" kern="100" dirty="0">
                <a:effectLst/>
                <a:latin typeface="Rawline regular "/>
                <a:ea typeface="Aptos" panose="020B0004020202020204" pitchFamily="34" charset="0"/>
                <a:cs typeface="Segoe UI Emoji" panose="020B0502040204020203" pitchFamily="34" charset="0"/>
              </a:rPr>
              <a:t>🔍</a:t>
            </a:r>
            <a:r>
              <a:rPr lang="pt-BR" sz="1500" b="1" kern="100" dirty="0">
                <a:effectLst/>
                <a:latin typeface="Rawline regular "/>
                <a:ea typeface="Aptos" panose="020B0004020202020204" pitchFamily="34" charset="0"/>
                <a:cs typeface="Times New Roman" panose="02020603050405020304" pitchFamily="18" charset="0"/>
              </a:rPr>
              <a:t> Resumo dos Achados:</a:t>
            </a:r>
            <a:endParaRPr lang="pt-BR" sz="1500" kern="100" dirty="0">
              <a:effectLst/>
              <a:latin typeface="Rawline regular "/>
              <a:ea typeface="Aptos" panose="020B0004020202020204" pitchFamily="34" charset="0"/>
              <a:cs typeface="Times New Roman" panose="02020603050405020304" pitchFamily="18" charset="0"/>
            </a:endParaRPr>
          </a:p>
          <a:p>
            <a:pPr>
              <a:lnSpc>
                <a:spcPct val="115000"/>
              </a:lnSpc>
              <a:spcAft>
                <a:spcPts val="800"/>
              </a:spcAft>
              <a:buNone/>
            </a:pPr>
            <a:r>
              <a:rPr lang="pt-BR" sz="1500" kern="100" dirty="0">
                <a:effectLst/>
                <a:latin typeface="Rawline regular "/>
                <a:ea typeface="Aptos" panose="020B0004020202020204" pitchFamily="34" charset="0"/>
                <a:cs typeface="Times New Roman" panose="02020603050405020304" pitchFamily="18" charset="0"/>
              </a:rPr>
              <a:t>Falhas na atualização do cadastro patrimonial e controle de valores históricos.</a:t>
            </a:r>
          </a:p>
          <a:p>
            <a:pPr>
              <a:lnSpc>
                <a:spcPct val="115000"/>
              </a:lnSpc>
              <a:spcAft>
                <a:spcPts val="800"/>
              </a:spcAft>
              <a:buNone/>
            </a:pPr>
            <a:r>
              <a:rPr lang="pt-BR" sz="1500" kern="100" dirty="0">
                <a:effectLst/>
                <a:latin typeface="Rawline regular "/>
                <a:ea typeface="Aptos" panose="020B0004020202020204" pitchFamily="34" charset="0"/>
                <a:cs typeface="Times New Roman" panose="02020603050405020304" pitchFamily="18" charset="0"/>
              </a:rPr>
              <a:t>Avaliação deficiente (reavaliação, </a:t>
            </a:r>
            <a:r>
              <a:rPr lang="pt-BR" sz="1500" kern="100" dirty="0" err="1">
                <a:effectLst/>
                <a:latin typeface="Rawline regular "/>
                <a:ea typeface="Aptos" panose="020B0004020202020204" pitchFamily="34" charset="0"/>
                <a:cs typeface="Times New Roman" panose="02020603050405020304" pitchFamily="18" charset="0"/>
              </a:rPr>
              <a:t>impairment</a:t>
            </a:r>
            <a:r>
              <a:rPr lang="pt-BR" sz="1500" kern="100" dirty="0">
                <a:effectLst/>
                <a:latin typeface="Rawline regular "/>
                <a:ea typeface="Aptos" panose="020B0004020202020204" pitchFamily="34" charset="0"/>
                <a:cs typeface="Times New Roman" panose="02020603050405020304" pitchFamily="18" charset="0"/>
              </a:rPr>
              <a:t>) e ausência de políticas de manutenção.</a:t>
            </a:r>
          </a:p>
          <a:p>
            <a:pPr>
              <a:lnSpc>
                <a:spcPct val="115000"/>
              </a:lnSpc>
              <a:spcAft>
                <a:spcPts val="800"/>
              </a:spcAft>
              <a:buNone/>
            </a:pPr>
            <a:r>
              <a:rPr lang="pt-BR" sz="1500" b="1" kern="100" dirty="0">
                <a:effectLst/>
                <a:latin typeface="Rawline regular "/>
                <a:ea typeface="Aptos" panose="020B0004020202020204" pitchFamily="34" charset="0"/>
                <a:cs typeface="Segoe UI Emoji" panose="020B0502040204020203" pitchFamily="34" charset="0"/>
              </a:rPr>
              <a:t>📌</a:t>
            </a:r>
            <a:r>
              <a:rPr lang="pt-BR" sz="1500" b="1" kern="100" dirty="0">
                <a:effectLst/>
                <a:latin typeface="Rawline regular "/>
                <a:ea typeface="Aptos" panose="020B0004020202020204" pitchFamily="34" charset="0"/>
                <a:cs typeface="Times New Roman" panose="02020603050405020304" pitchFamily="18" charset="0"/>
              </a:rPr>
              <a:t> Resultados:</a:t>
            </a:r>
            <a:endParaRPr lang="pt-BR" sz="1500" kern="100" dirty="0">
              <a:effectLst/>
              <a:latin typeface="Rawline regular "/>
              <a:ea typeface="Aptos" panose="020B0004020202020204" pitchFamily="34" charset="0"/>
              <a:cs typeface="Times New Roman" panose="02020603050405020304" pitchFamily="18" charset="0"/>
            </a:endParaRPr>
          </a:p>
          <a:p>
            <a:pPr>
              <a:lnSpc>
                <a:spcPct val="115000"/>
              </a:lnSpc>
              <a:spcAft>
                <a:spcPts val="800"/>
              </a:spcAft>
              <a:buNone/>
            </a:pPr>
            <a:r>
              <a:rPr lang="pt-BR" sz="1500" kern="100" dirty="0">
                <a:effectLst/>
                <a:latin typeface="Rawline regular "/>
                <a:ea typeface="Aptos" panose="020B0004020202020204" pitchFamily="34" charset="0"/>
                <a:cs typeface="Times New Roman" panose="02020603050405020304" pitchFamily="18" charset="0"/>
              </a:rPr>
              <a:t>Recomendação de adoção de sistema informatizado robusto e capacitação técnica.</a:t>
            </a:r>
          </a:p>
          <a:p>
            <a:pPr>
              <a:lnSpc>
                <a:spcPct val="115000"/>
              </a:lnSpc>
              <a:spcAft>
                <a:spcPts val="800"/>
              </a:spcAft>
              <a:buNone/>
            </a:pPr>
            <a:r>
              <a:rPr lang="pt-BR" sz="1500" kern="100" dirty="0">
                <a:effectLst/>
                <a:latin typeface="Rawline regular "/>
                <a:ea typeface="Aptos" panose="020B0004020202020204" pitchFamily="34" charset="0"/>
                <a:cs typeface="Times New Roman" panose="02020603050405020304" pitchFamily="18" charset="0"/>
              </a:rPr>
              <a:t>Implantação de periodicidade mínima para reavaliações e testes de </a:t>
            </a:r>
            <a:r>
              <a:rPr lang="pt-BR" sz="1500" kern="100" dirty="0" err="1">
                <a:effectLst/>
                <a:latin typeface="Rawline regular "/>
                <a:ea typeface="Aptos" panose="020B0004020202020204" pitchFamily="34" charset="0"/>
                <a:cs typeface="Times New Roman" panose="02020603050405020304" pitchFamily="18" charset="0"/>
              </a:rPr>
              <a:t>impairment</a:t>
            </a:r>
            <a:r>
              <a:rPr lang="pt-BR" sz="1500" kern="100" dirty="0">
                <a:effectLst/>
                <a:latin typeface="Rawline regular "/>
                <a:ea typeface="Aptos" panose="020B0004020202020204" pitchFamily="34" charset="0"/>
                <a:cs typeface="Times New Roman" panose="02020603050405020304" pitchFamily="18" charset="0"/>
              </a:rPr>
              <a:t>.</a:t>
            </a:r>
            <a:r>
              <a:rPr lang="pt-BR" sz="1400" b="1"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 </a:t>
            </a:r>
            <a:endParaRPr lang="pt-B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15338327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0C078715-ADCD-F655-E259-425EF581940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193B617-6A51-C943-5C11-CEA0FA203621}"/>
              </a:ext>
            </a:extLst>
          </p:cNvPr>
          <p:cNvPicPr preferRelativeResize="0"/>
          <p:nvPr/>
        </p:nvPicPr>
        <p:blipFill>
          <a:blip r:embed="rId3">
            <a:alphaModFix/>
          </a:blip>
          <a:stretch>
            <a:fillRect/>
          </a:stretch>
        </p:blipFill>
        <p:spPr>
          <a:xfrm>
            <a:off x="0" y="0"/>
            <a:ext cx="9190883" cy="5143500"/>
          </a:xfrm>
          <a:prstGeom prst="rect">
            <a:avLst/>
          </a:prstGeom>
          <a:noFill/>
          <a:ln>
            <a:noFill/>
          </a:ln>
        </p:spPr>
      </p:pic>
      <p:sp>
        <p:nvSpPr>
          <p:cNvPr id="3" name="CaixaDeTexto 2">
            <a:extLst>
              <a:ext uri="{FF2B5EF4-FFF2-40B4-BE49-F238E27FC236}">
                <a16:creationId xmlns:a16="http://schemas.microsoft.com/office/drawing/2014/main" id="{1B826CF4-EF1D-5484-C446-6DBB611B0C8B}"/>
              </a:ext>
            </a:extLst>
          </p:cNvPr>
          <p:cNvSpPr txBox="1"/>
          <p:nvPr/>
        </p:nvSpPr>
        <p:spPr>
          <a:xfrm>
            <a:off x="0" y="50902"/>
            <a:ext cx="8078993" cy="392159"/>
          </a:xfrm>
          <a:prstGeom prst="rect">
            <a:avLst/>
          </a:prstGeom>
          <a:noFill/>
        </p:spPr>
        <p:txBody>
          <a:bodyPr wrap="square">
            <a:spAutoFit/>
          </a:bodyPr>
          <a:lstStyle/>
          <a:p>
            <a:pPr marL="685800">
              <a:lnSpc>
                <a:spcPct val="115000"/>
              </a:lnSpc>
              <a:spcAft>
                <a:spcPts val="800"/>
              </a:spcAft>
            </a:pPr>
            <a:r>
              <a:rPr lang="pt-BR" sz="1800" b="1" kern="100" dirty="0">
                <a:effectLst/>
                <a:latin typeface="Rawline-Regular"/>
                <a:ea typeface="Aptos" panose="020B0004020202020204" pitchFamily="34" charset="0"/>
                <a:cs typeface="Times New Roman" panose="02020603050405020304" pitchFamily="18" charset="0"/>
              </a:rPr>
              <a:t>ACÓRDÃOS RELEVANTES – TCU</a:t>
            </a:r>
          </a:p>
        </p:txBody>
      </p:sp>
      <p:sp>
        <p:nvSpPr>
          <p:cNvPr id="2" name="CaixaDeTexto 1">
            <a:extLst>
              <a:ext uri="{FF2B5EF4-FFF2-40B4-BE49-F238E27FC236}">
                <a16:creationId xmlns:a16="http://schemas.microsoft.com/office/drawing/2014/main" id="{A526A2D2-6F56-F21C-0E42-69281F9B5B2C}"/>
              </a:ext>
            </a:extLst>
          </p:cNvPr>
          <p:cNvSpPr txBox="1"/>
          <p:nvPr/>
        </p:nvSpPr>
        <p:spPr>
          <a:xfrm>
            <a:off x="238242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5" name="CaixaDeTexto 4">
            <a:extLst>
              <a:ext uri="{FF2B5EF4-FFF2-40B4-BE49-F238E27FC236}">
                <a16:creationId xmlns:a16="http://schemas.microsoft.com/office/drawing/2014/main" id="{13CF3353-77DF-95E6-9EFB-49637F98B6E7}"/>
              </a:ext>
            </a:extLst>
          </p:cNvPr>
          <p:cNvSpPr txBox="1"/>
          <p:nvPr/>
        </p:nvSpPr>
        <p:spPr>
          <a:xfrm>
            <a:off x="48768" y="617788"/>
            <a:ext cx="7741920" cy="3184013"/>
          </a:xfrm>
          <a:prstGeom prst="rect">
            <a:avLst/>
          </a:prstGeom>
          <a:noFill/>
        </p:spPr>
        <p:txBody>
          <a:bodyPr wrap="square">
            <a:spAutoFit/>
          </a:bodyPr>
          <a:lstStyle/>
          <a:p>
            <a:pPr>
              <a:lnSpc>
                <a:spcPct val="115000"/>
              </a:lnSpc>
              <a:spcAft>
                <a:spcPts val="800"/>
              </a:spcAft>
              <a:buNone/>
            </a:pPr>
            <a:r>
              <a:rPr lang="pt-BR" sz="1500" b="1" kern="100" dirty="0">
                <a:effectLst/>
                <a:latin typeface="Rawline regular "/>
                <a:ea typeface="Aptos" panose="020B0004020202020204" pitchFamily="34" charset="0"/>
                <a:cs typeface="Times New Roman" panose="02020603050405020304" pitchFamily="18" charset="0"/>
              </a:rPr>
              <a:t>TCU – Acórdão 326/2025 (Plenário)</a:t>
            </a:r>
            <a:endParaRPr lang="pt-BR" sz="1500" kern="100" dirty="0">
              <a:effectLst/>
              <a:latin typeface="Rawline regular "/>
              <a:ea typeface="Aptos" panose="020B0004020202020204" pitchFamily="34" charset="0"/>
              <a:cs typeface="Times New Roman" panose="02020603050405020304" pitchFamily="18" charset="0"/>
            </a:endParaRPr>
          </a:p>
          <a:p>
            <a:pPr>
              <a:lnSpc>
                <a:spcPct val="115000"/>
              </a:lnSpc>
              <a:spcAft>
                <a:spcPts val="800"/>
              </a:spcAft>
              <a:buNone/>
            </a:pPr>
            <a:r>
              <a:rPr lang="pt-BR" sz="1500" b="1" kern="100" dirty="0">
                <a:effectLst/>
                <a:latin typeface="Rawline regular "/>
                <a:ea typeface="Aptos" panose="020B0004020202020204" pitchFamily="34" charset="0"/>
                <a:cs typeface="Segoe UI Emoji" panose="020B0502040204020203" pitchFamily="34" charset="0"/>
              </a:rPr>
              <a:t>✅</a:t>
            </a:r>
            <a:r>
              <a:rPr lang="pt-BR" sz="1500" b="1" kern="100" dirty="0">
                <a:effectLst/>
                <a:latin typeface="Rawline regular "/>
                <a:ea typeface="Aptos" panose="020B0004020202020204" pitchFamily="34" charset="0"/>
                <a:cs typeface="Times New Roman" panose="02020603050405020304" pitchFamily="18" charset="0"/>
              </a:rPr>
              <a:t> Ementa: </a:t>
            </a:r>
            <a:r>
              <a:rPr lang="pt-BR" sz="1500" kern="100" dirty="0">
                <a:effectLst/>
                <a:latin typeface="Rawline regular "/>
                <a:ea typeface="Aptos" panose="020B0004020202020204" pitchFamily="34" charset="0"/>
                <a:cs typeface="Times New Roman" panose="02020603050405020304" pitchFamily="18" charset="0"/>
              </a:rPr>
              <a:t>Incorporação indevida de bens com elevado valor comercial ao patrimônio pessoal de ocupantes de cargos públicos.</a:t>
            </a:r>
          </a:p>
          <a:p>
            <a:pPr>
              <a:lnSpc>
                <a:spcPct val="115000"/>
              </a:lnSpc>
              <a:spcAft>
                <a:spcPts val="800"/>
              </a:spcAft>
              <a:buNone/>
            </a:pPr>
            <a:r>
              <a:rPr lang="pt-BR" sz="1500" b="1" kern="100" dirty="0">
                <a:effectLst/>
                <a:latin typeface="Rawline regular "/>
                <a:ea typeface="Aptos" panose="020B0004020202020204" pitchFamily="34" charset="0"/>
                <a:cs typeface="Segoe UI Emoji" panose="020B0502040204020203" pitchFamily="34" charset="0"/>
              </a:rPr>
              <a:t>🔍</a:t>
            </a:r>
            <a:r>
              <a:rPr lang="pt-BR" sz="1500" b="1" kern="100" dirty="0">
                <a:effectLst/>
                <a:latin typeface="Rawline regular "/>
                <a:ea typeface="Aptos" panose="020B0004020202020204" pitchFamily="34" charset="0"/>
                <a:cs typeface="Times New Roman" panose="02020603050405020304" pitchFamily="18" charset="0"/>
              </a:rPr>
              <a:t> Resumo dos Achados:</a:t>
            </a:r>
            <a:endParaRPr lang="pt-BR" sz="1500" kern="100" dirty="0">
              <a:effectLst/>
              <a:latin typeface="Rawline regular "/>
              <a:ea typeface="Aptos" panose="020B0004020202020204" pitchFamily="34" charset="0"/>
              <a:cs typeface="Times New Roman" panose="02020603050405020304" pitchFamily="18" charset="0"/>
            </a:endParaRPr>
          </a:p>
          <a:p>
            <a:pPr>
              <a:lnSpc>
                <a:spcPct val="115000"/>
              </a:lnSpc>
              <a:spcAft>
                <a:spcPts val="800"/>
              </a:spcAft>
              <a:buNone/>
            </a:pPr>
            <a:r>
              <a:rPr lang="pt-BR" sz="1500" kern="100" dirty="0">
                <a:effectLst/>
                <a:latin typeface="Rawline regular "/>
                <a:ea typeface="Aptos" panose="020B0004020202020204" pitchFamily="34" charset="0"/>
                <a:cs typeface="Times New Roman" panose="02020603050405020304" pitchFamily="18" charset="0"/>
              </a:rPr>
              <a:t>Constatada apropriação de bens públicos de alto valor pelos agentes, sem suporte legal.</a:t>
            </a:r>
          </a:p>
          <a:p>
            <a:pPr>
              <a:lnSpc>
                <a:spcPct val="115000"/>
              </a:lnSpc>
              <a:spcAft>
                <a:spcPts val="800"/>
              </a:spcAft>
              <a:buNone/>
            </a:pPr>
            <a:r>
              <a:rPr lang="pt-BR" sz="1500" kern="100" dirty="0">
                <a:effectLst/>
                <a:latin typeface="Rawline regular "/>
                <a:ea typeface="Aptos" panose="020B0004020202020204" pitchFamily="34" charset="0"/>
                <a:cs typeface="Times New Roman" panose="02020603050405020304" pitchFamily="18" charset="0"/>
              </a:rPr>
              <a:t>Identificou-se extrapolação dos limites legais para incorporação.</a:t>
            </a:r>
          </a:p>
          <a:p>
            <a:pPr>
              <a:lnSpc>
                <a:spcPct val="115000"/>
              </a:lnSpc>
              <a:spcAft>
                <a:spcPts val="800"/>
              </a:spcAft>
              <a:buNone/>
            </a:pPr>
            <a:r>
              <a:rPr lang="pt-BR" sz="1500" b="1" kern="100" dirty="0">
                <a:effectLst/>
                <a:latin typeface="Rawline regular "/>
                <a:ea typeface="Aptos" panose="020B0004020202020204" pitchFamily="34" charset="0"/>
                <a:cs typeface="Segoe UI Emoji" panose="020B0502040204020203" pitchFamily="34" charset="0"/>
              </a:rPr>
              <a:t>📌</a:t>
            </a:r>
            <a:r>
              <a:rPr lang="pt-BR" sz="1500" b="1" kern="100" dirty="0">
                <a:effectLst/>
                <a:latin typeface="Rawline regular "/>
                <a:ea typeface="Aptos" panose="020B0004020202020204" pitchFamily="34" charset="0"/>
                <a:cs typeface="Times New Roman" panose="02020603050405020304" pitchFamily="18" charset="0"/>
              </a:rPr>
              <a:t> Resultados:</a:t>
            </a:r>
            <a:endParaRPr lang="pt-BR" sz="1500" kern="100" dirty="0">
              <a:effectLst/>
              <a:latin typeface="Rawline regular "/>
              <a:ea typeface="Aptos" panose="020B0004020202020204" pitchFamily="34" charset="0"/>
              <a:cs typeface="Times New Roman" panose="02020603050405020304" pitchFamily="18" charset="0"/>
            </a:endParaRPr>
          </a:p>
          <a:p>
            <a:pPr>
              <a:lnSpc>
                <a:spcPct val="115000"/>
              </a:lnSpc>
              <a:spcAft>
                <a:spcPts val="800"/>
              </a:spcAft>
              <a:buNone/>
            </a:pPr>
            <a:r>
              <a:rPr lang="pt-BR" sz="1500" kern="100" dirty="0">
                <a:effectLst/>
                <a:latin typeface="Rawline regular "/>
                <a:ea typeface="Aptos" panose="020B0004020202020204" pitchFamily="34" charset="0"/>
                <a:cs typeface="Times New Roman" panose="02020603050405020304" pitchFamily="18" charset="0"/>
              </a:rPr>
              <a:t>Determinada a reversão dos bens ao patrimônio público.</a:t>
            </a:r>
          </a:p>
          <a:p>
            <a:pPr>
              <a:lnSpc>
                <a:spcPct val="115000"/>
              </a:lnSpc>
              <a:spcAft>
                <a:spcPts val="800"/>
              </a:spcAft>
            </a:pPr>
            <a:r>
              <a:rPr lang="pt-BR" sz="1500" kern="100" dirty="0">
                <a:effectLst/>
                <a:latin typeface="Rawline regular "/>
                <a:ea typeface="Aptos" panose="020B0004020202020204" pitchFamily="34" charset="0"/>
                <a:cs typeface="Times New Roman" panose="02020603050405020304" pitchFamily="18" charset="0"/>
              </a:rPr>
              <a:t>Comunicação à Justiça Eleitoral para investigação sobre enriquecimento ilícito.  </a:t>
            </a:r>
          </a:p>
        </p:txBody>
      </p:sp>
    </p:spTree>
    <p:extLst>
      <p:ext uri="{BB962C8B-B14F-4D97-AF65-F5344CB8AC3E}">
        <p14:creationId xmlns:p14="http://schemas.microsoft.com/office/powerpoint/2010/main" val="197263534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0" y="-46892"/>
            <a:ext cx="9144000" cy="5143500"/>
          </a:xfrm>
          <a:prstGeom prst="rect">
            <a:avLst/>
          </a:prstGeom>
          <a:noFill/>
          <a:ln>
            <a:noFill/>
          </a:ln>
        </p:spPr>
      </p:pic>
      <p:sp>
        <p:nvSpPr>
          <p:cNvPr id="55" name="Google Shape;55;p13"/>
          <p:cNvSpPr txBox="1"/>
          <p:nvPr/>
        </p:nvSpPr>
        <p:spPr>
          <a:xfrm>
            <a:off x="571971" y="1280364"/>
            <a:ext cx="6535961" cy="138496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pt-BR" sz="3900" b="1" dirty="0">
                <a:solidFill>
                  <a:srgbClr val="FF6C00"/>
                </a:solidFill>
                <a:latin typeface="Montserrat"/>
                <a:ea typeface="Montserrat"/>
                <a:cs typeface="Montserrat"/>
                <a:sym typeface="Montserrat"/>
              </a:rPr>
              <a:t>MUITO OBRIGADO PELA PARTICIPAÇÃO!!!</a:t>
            </a:r>
          </a:p>
        </p:txBody>
      </p:sp>
      <p:sp>
        <p:nvSpPr>
          <p:cNvPr id="56" name="Google Shape;56;p13"/>
          <p:cNvSpPr txBox="1"/>
          <p:nvPr/>
        </p:nvSpPr>
        <p:spPr>
          <a:xfrm>
            <a:off x="3991449" y="3395184"/>
            <a:ext cx="4196400" cy="492412"/>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pt-BR" sz="2000" b="1" dirty="0">
                <a:solidFill>
                  <a:srgbClr val="FF6C00"/>
                </a:solidFill>
                <a:latin typeface="Montserrat"/>
                <a:ea typeface="Montserrat"/>
                <a:cs typeface="Montserrat"/>
                <a:sym typeface="Montserrat"/>
              </a:rPr>
              <a:t>Jorge Souza</a:t>
            </a:r>
          </a:p>
        </p:txBody>
      </p:sp>
      <p:sp>
        <p:nvSpPr>
          <p:cNvPr id="4" name="CaixaDeTexto 3">
            <a:extLst>
              <a:ext uri="{FF2B5EF4-FFF2-40B4-BE49-F238E27FC236}">
                <a16:creationId xmlns:a16="http://schemas.microsoft.com/office/drawing/2014/main" id="{D9C08F5B-A827-CD0D-E734-C61981B3E922}"/>
              </a:ext>
            </a:extLst>
          </p:cNvPr>
          <p:cNvSpPr txBox="1"/>
          <p:nvPr/>
        </p:nvSpPr>
        <p:spPr>
          <a:xfrm>
            <a:off x="2078005" y="4617452"/>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Tree>
    <p:extLst>
      <p:ext uri="{BB962C8B-B14F-4D97-AF65-F5344CB8AC3E}">
        <p14:creationId xmlns:p14="http://schemas.microsoft.com/office/powerpoint/2010/main" val="1673807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8C999E8-2F58-CB00-F077-D4CB08D2740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307FC83-CB00-1275-227C-F6EC52C5352F}"/>
              </a:ext>
            </a:extLst>
          </p:cNvPr>
          <p:cNvPicPr preferRelativeResize="0"/>
          <p:nvPr/>
        </p:nvPicPr>
        <p:blipFill>
          <a:blip r:embed="rId3">
            <a:alphaModFix/>
          </a:blip>
          <a:stretch>
            <a:fillRect/>
          </a:stretch>
        </p:blipFill>
        <p:spPr>
          <a:xfrm>
            <a:off x="0" y="-81002"/>
            <a:ext cx="9445214" cy="5224502"/>
          </a:xfrm>
          <a:prstGeom prst="rect">
            <a:avLst/>
          </a:prstGeom>
          <a:noFill/>
          <a:ln>
            <a:noFill/>
          </a:ln>
        </p:spPr>
      </p:pic>
      <p:sp>
        <p:nvSpPr>
          <p:cNvPr id="3" name="CaixaDeTexto 2">
            <a:extLst>
              <a:ext uri="{FF2B5EF4-FFF2-40B4-BE49-F238E27FC236}">
                <a16:creationId xmlns:a16="http://schemas.microsoft.com/office/drawing/2014/main" id="{326DF749-C8F7-BECA-E2C4-25FB1C19610A}"/>
              </a:ext>
            </a:extLst>
          </p:cNvPr>
          <p:cNvSpPr txBox="1"/>
          <p:nvPr/>
        </p:nvSpPr>
        <p:spPr>
          <a:xfrm>
            <a:off x="71504" y="81002"/>
            <a:ext cx="7959792" cy="784830"/>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1 </a:t>
            </a:r>
            <a:r>
              <a:rPr lang="pt-BR" sz="1800" b="1" dirty="0">
                <a:effectLst/>
                <a:latin typeface="Rawline regular "/>
                <a:ea typeface="Aptos" panose="020B0004020202020204" pitchFamily="34" charset="0"/>
                <a:cs typeface="Times New Roman" panose="02020603050405020304" pitchFamily="18" charset="0"/>
              </a:rPr>
              <a:t>Incorporação</a:t>
            </a:r>
            <a:endParaRPr lang="pt-BR" sz="1800" b="1" dirty="0">
              <a:latin typeface="Rawline regular "/>
            </a:endParaRPr>
          </a:p>
          <a:p>
            <a:endParaRPr lang="pt-BR" sz="900" b="1" dirty="0">
              <a:latin typeface="Rawline regular "/>
            </a:endParaRPr>
          </a:p>
        </p:txBody>
      </p:sp>
      <p:sp>
        <p:nvSpPr>
          <p:cNvPr id="2" name="CaixaDeTexto 1">
            <a:extLst>
              <a:ext uri="{FF2B5EF4-FFF2-40B4-BE49-F238E27FC236}">
                <a16:creationId xmlns:a16="http://schemas.microsoft.com/office/drawing/2014/main" id="{71F13289-5764-576B-D209-35CD18C0AF6A}"/>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5" name="CaixaDeTexto 4">
            <a:extLst>
              <a:ext uri="{FF2B5EF4-FFF2-40B4-BE49-F238E27FC236}">
                <a16:creationId xmlns:a16="http://schemas.microsoft.com/office/drawing/2014/main" id="{745C94D6-F484-A529-50D6-B1A003676256}"/>
              </a:ext>
            </a:extLst>
          </p:cNvPr>
          <p:cNvSpPr txBox="1"/>
          <p:nvPr/>
        </p:nvSpPr>
        <p:spPr>
          <a:xfrm>
            <a:off x="144500" y="729165"/>
            <a:ext cx="7789260" cy="3055324"/>
          </a:xfrm>
          <a:prstGeom prst="rect">
            <a:avLst/>
          </a:prstGeom>
          <a:noFill/>
        </p:spPr>
        <p:txBody>
          <a:bodyPr wrap="square">
            <a:spAutoFit/>
          </a:bodyPr>
          <a:lstStyle/>
          <a:p>
            <a:pPr>
              <a:lnSpc>
                <a:spcPct val="150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Inclusão de novos bens no patrimônio público, as principais formas:</a:t>
            </a:r>
          </a:p>
          <a:p>
            <a:pPr>
              <a:lnSpc>
                <a:spcPct val="150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 Aquisição: </a:t>
            </a:r>
            <a:r>
              <a:rPr lang="pt-BR" sz="1800" kern="100" dirty="0">
                <a:effectLst/>
                <a:latin typeface="Rawline regular "/>
                <a:ea typeface="Aptos" panose="020B0004020202020204" pitchFamily="34" charset="0"/>
                <a:cs typeface="Times New Roman" panose="02020603050405020304" pitchFamily="18" charset="0"/>
              </a:rPr>
              <a:t>Compra de bens para o acervo público.</a:t>
            </a:r>
          </a:p>
          <a:p>
            <a:pPr>
              <a:lnSpc>
                <a:spcPct val="150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 Doação: </a:t>
            </a:r>
            <a:r>
              <a:rPr lang="pt-BR" sz="1800" kern="100" dirty="0">
                <a:effectLst/>
                <a:latin typeface="Rawline regular "/>
                <a:ea typeface="Aptos" panose="020B0004020202020204" pitchFamily="34" charset="0"/>
                <a:cs typeface="Times New Roman" panose="02020603050405020304" pitchFamily="18" charset="0"/>
              </a:rPr>
              <a:t>Recebimento de bens sem custo.</a:t>
            </a:r>
          </a:p>
          <a:p>
            <a:pPr>
              <a:lnSpc>
                <a:spcPct val="150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 Transferência: </a:t>
            </a:r>
            <a:r>
              <a:rPr lang="pt-BR" sz="1800" kern="100" dirty="0">
                <a:effectLst/>
                <a:latin typeface="Rawline regular "/>
                <a:ea typeface="Aptos" panose="020B0004020202020204" pitchFamily="34" charset="0"/>
                <a:cs typeface="Times New Roman" panose="02020603050405020304" pitchFamily="18" charset="0"/>
              </a:rPr>
              <a:t>Movimentação de bens entre órgãos públicos.</a:t>
            </a:r>
          </a:p>
          <a:p>
            <a:pPr>
              <a:lnSpc>
                <a:spcPct val="150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 Permuta: </a:t>
            </a:r>
            <a:r>
              <a:rPr lang="pt-BR" sz="1800" kern="100" dirty="0">
                <a:effectLst/>
                <a:latin typeface="Rawline regular "/>
                <a:ea typeface="Aptos" panose="020B0004020202020204" pitchFamily="34" charset="0"/>
                <a:cs typeface="Times New Roman" panose="02020603050405020304" pitchFamily="18" charset="0"/>
              </a:rPr>
              <a:t>Troca de bens entre entidades.</a:t>
            </a:r>
          </a:p>
          <a:p>
            <a:pPr>
              <a:lnSpc>
                <a:spcPct val="150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 Fabricação: </a:t>
            </a:r>
            <a:r>
              <a:rPr lang="pt-BR" sz="1800" kern="100" dirty="0">
                <a:effectLst/>
                <a:latin typeface="Rawline regular "/>
                <a:ea typeface="Aptos" panose="020B0004020202020204" pitchFamily="34" charset="0"/>
                <a:cs typeface="Times New Roman" panose="02020603050405020304" pitchFamily="18" charset="0"/>
              </a:rPr>
              <a:t>Produção interna de bens.</a:t>
            </a:r>
          </a:p>
        </p:txBody>
      </p:sp>
    </p:spTree>
    <p:extLst>
      <p:ext uri="{BB962C8B-B14F-4D97-AF65-F5344CB8AC3E}">
        <p14:creationId xmlns:p14="http://schemas.microsoft.com/office/powerpoint/2010/main" val="139183065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190883" cy="5143500"/>
          </a:xfrm>
          <a:prstGeom prst="rect">
            <a:avLst/>
          </a:prstGeom>
          <a:noFill/>
          <a:ln>
            <a:noFill/>
          </a:ln>
        </p:spPr>
      </p:pic>
      <p:sp>
        <p:nvSpPr>
          <p:cNvPr id="3" name="CaixaDeTexto 2">
            <a:extLst>
              <a:ext uri="{FF2B5EF4-FFF2-40B4-BE49-F238E27FC236}">
                <a16:creationId xmlns:a16="http://schemas.microsoft.com/office/drawing/2014/main" id="{E9F5A335-D7EA-883D-C1BC-E53AAF84C60D}"/>
              </a:ext>
            </a:extLst>
          </p:cNvPr>
          <p:cNvSpPr txBox="1"/>
          <p:nvPr/>
        </p:nvSpPr>
        <p:spPr>
          <a:xfrm>
            <a:off x="0" y="50902"/>
            <a:ext cx="8078993" cy="4078937"/>
          </a:xfrm>
          <a:prstGeom prst="rect">
            <a:avLst/>
          </a:prstGeom>
          <a:noFill/>
        </p:spPr>
        <p:txBody>
          <a:bodyPr wrap="square">
            <a:spAutoFit/>
          </a:bodyPr>
          <a:lstStyle/>
          <a:p>
            <a:pPr marL="685800">
              <a:lnSpc>
                <a:spcPct val="115000"/>
              </a:lnSpc>
              <a:spcAft>
                <a:spcPts val="800"/>
              </a:spcAft>
            </a:pPr>
            <a:r>
              <a:rPr lang="pt-BR" sz="1800" b="1" kern="100" dirty="0">
                <a:effectLst/>
                <a:latin typeface="Rawline-Regular"/>
                <a:ea typeface="Aptos" panose="020B0004020202020204" pitchFamily="34" charset="0"/>
                <a:cs typeface="Times New Roman" panose="02020603050405020304" pitchFamily="18" charset="0"/>
              </a:rPr>
              <a:t>Instrumentos de Consulta para elaboração deste Conteúdo</a:t>
            </a:r>
          </a:p>
          <a:p>
            <a:pPr marL="685800">
              <a:lnSpc>
                <a:spcPct val="115000"/>
              </a:lnSpc>
              <a:spcAft>
                <a:spcPts val="800"/>
              </a:spcAft>
            </a:pPr>
            <a:r>
              <a:rPr lang="pt-BR" sz="1800" b="1" kern="100" dirty="0">
                <a:effectLst/>
                <a:latin typeface="Rawline-Regular"/>
                <a:ea typeface="Aptos" panose="020B0004020202020204" pitchFamily="34" charset="0"/>
                <a:cs typeface="Times New Roman" panose="02020603050405020304" pitchFamily="18" charset="0"/>
              </a:rPr>
              <a:t>FONTES E REFERÊNCAS:</a:t>
            </a:r>
          </a:p>
          <a:p>
            <a:pPr>
              <a:lnSpc>
                <a:spcPct val="115000"/>
              </a:lnSpc>
              <a:spcAft>
                <a:spcPts val="800"/>
              </a:spcAft>
            </a:pPr>
            <a:r>
              <a:rPr lang="pt-BR" sz="1200" kern="100" dirty="0">
                <a:effectLst/>
                <a:latin typeface="Rawline regular "/>
                <a:ea typeface="Aptos" panose="020B0004020202020204" pitchFamily="34" charset="0"/>
                <a:cs typeface="Times New Roman" panose="02020603050405020304" pitchFamily="18" charset="0"/>
              </a:rPr>
              <a:t>BRASIL. Lei nº 14.133, de 1º de abril de 2021. Institui a nova Lei de Licitações e Contratos Administrativos. Diário Oficial da União, Brasília, 2021.</a:t>
            </a:r>
          </a:p>
          <a:p>
            <a:pPr>
              <a:lnSpc>
                <a:spcPct val="115000"/>
              </a:lnSpc>
              <a:spcAft>
                <a:spcPts val="800"/>
              </a:spcAft>
            </a:pPr>
            <a:r>
              <a:rPr lang="pt-BR" sz="1200" kern="100" dirty="0">
                <a:effectLst/>
                <a:latin typeface="Rawline regular "/>
                <a:ea typeface="Aptos" panose="020B0004020202020204" pitchFamily="34" charset="0"/>
                <a:cs typeface="Times New Roman" panose="02020603050405020304" pitchFamily="18" charset="0"/>
              </a:rPr>
              <a:t>BRASIL. Lei nº 4.320, de 17 de março de 1964. Estabelece normas gerais de Direito Financeiro para a elaboração e controle dos orçamentos. Diário Oficial da União, Brasília, 1964.</a:t>
            </a:r>
          </a:p>
          <a:p>
            <a:pPr>
              <a:lnSpc>
                <a:spcPct val="115000"/>
              </a:lnSpc>
              <a:spcAft>
                <a:spcPts val="800"/>
              </a:spcAft>
            </a:pPr>
            <a:r>
              <a:rPr lang="pt-BR" sz="1200" kern="100" dirty="0">
                <a:effectLst/>
                <a:latin typeface="Rawline regular "/>
                <a:ea typeface="Aptos" panose="020B0004020202020204" pitchFamily="34" charset="0"/>
                <a:cs typeface="Times New Roman" panose="02020603050405020304" pitchFamily="18" charset="0"/>
              </a:rPr>
              <a:t>Fischer, Paulo. "Licitações e Contratos Administrativos: Comentários à Lei 14.133/2021." Editora Método, 2021.</a:t>
            </a:r>
          </a:p>
          <a:p>
            <a:pPr>
              <a:lnSpc>
                <a:spcPct val="115000"/>
              </a:lnSpc>
              <a:spcAft>
                <a:spcPts val="800"/>
              </a:spcAft>
            </a:pPr>
            <a:r>
              <a:rPr lang="pt-BR" sz="1200" kern="100" dirty="0">
                <a:effectLst/>
                <a:latin typeface="Rawline regular "/>
                <a:ea typeface="Aptos" panose="020B0004020202020204" pitchFamily="34" charset="0"/>
                <a:cs typeface="Times New Roman" panose="02020603050405020304" pitchFamily="18" charset="0"/>
              </a:rPr>
              <a:t> Marçal, Fernando. "Nova Lei de Licitações: Comentários e Análise." Editora Atlas, 2021.</a:t>
            </a:r>
          </a:p>
          <a:p>
            <a:pPr>
              <a:lnSpc>
                <a:spcPct val="115000"/>
              </a:lnSpc>
              <a:spcAft>
                <a:spcPts val="800"/>
              </a:spcAft>
            </a:pPr>
            <a:r>
              <a:rPr lang="pt-BR" sz="1200" kern="100" dirty="0">
                <a:effectLst/>
                <a:latin typeface="Rawline regular "/>
                <a:ea typeface="Aptos" panose="020B0004020202020204" pitchFamily="34" charset="0"/>
                <a:cs typeface="Times New Roman" panose="02020603050405020304" pitchFamily="18" charset="0"/>
              </a:rPr>
              <a:t>Gomes, Alvimar. "Manual de Licitações e Contratos Administrativos." Editora Fórum, 2021.</a:t>
            </a:r>
          </a:p>
          <a:p>
            <a:pPr>
              <a:lnSpc>
                <a:spcPct val="115000"/>
              </a:lnSpc>
              <a:spcAft>
                <a:spcPts val="800"/>
              </a:spcAft>
            </a:pPr>
            <a:r>
              <a:rPr lang="pt-BR" sz="1200" kern="100" dirty="0">
                <a:effectLst/>
                <a:latin typeface="Rawline regular "/>
                <a:ea typeface="Aptos" panose="020B0004020202020204" pitchFamily="34" charset="0"/>
                <a:cs typeface="Times New Roman" panose="02020603050405020304" pitchFamily="18" charset="0"/>
              </a:rPr>
              <a:t>Bittencourt, Jussara. "Gestão de Bens Públicos: Contabilidade e Patrimônio." Editora Atlas, 2020.</a:t>
            </a:r>
          </a:p>
          <a:p>
            <a:pPr>
              <a:lnSpc>
                <a:spcPct val="115000"/>
              </a:lnSpc>
              <a:spcAft>
                <a:spcPts val="800"/>
              </a:spcAft>
            </a:pPr>
            <a:r>
              <a:rPr lang="pt-BR" sz="1200" kern="100" dirty="0" err="1">
                <a:effectLst/>
                <a:latin typeface="Rawline regular "/>
                <a:ea typeface="Aptos" panose="020B0004020202020204" pitchFamily="34" charset="0"/>
                <a:cs typeface="Times New Roman" panose="02020603050405020304" pitchFamily="18" charset="0"/>
              </a:rPr>
              <a:t>Cebral</a:t>
            </a:r>
            <a:r>
              <a:rPr lang="pt-BR" sz="1200" kern="100" dirty="0">
                <a:effectLst/>
                <a:latin typeface="Rawline regular "/>
                <a:ea typeface="Aptos" panose="020B0004020202020204" pitchFamily="34" charset="0"/>
                <a:cs typeface="Times New Roman" panose="02020603050405020304" pitchFamily="18" charset="0"/>
              </a:rPr>
              <a:t>, Daniel. "Direito Administrativo: Licitações e Contratos." Editora Jus </a:t>
            </a:r>
            <a:r>
              <a:rPr lang="pt-BR" sz="1200" kern="100" dirty="0" err="1">
                <a:effectLst/>
                <a:latin typeface="Rawline regular "/>
                <a:ea typeface="Aptos" panose="020B0004020202020204" pitchFamily="34" charset="0"/>
                <a:cs typeface="Times New Roman" panose="02020603050405020304" pitchFamily="18" charset="0"/>
              </a:rPr>
              <a:t>Podivm</a:t>
            </a:r>
            <a:r>
              <a:rPr lang="pt-BR" sz="1200" kern="100" dirty="0">
                <a:effectLst/>
                <a:latin typeface="Rawline regular "/>
                <a:ea typeface="Aptos" panose="020B0004020202020204" pitchFamily="34" charset="0"/>
                <a:cs typeface="Times New Roman" panose="02020603050405020304" pitchFamily="18" charset="0"/>
              </a:rPr>
              <a:t>, 2021.</a:t>
            </a:r>
          </a:p>
          <a:p>
            <a:pPr>
              <a:lnSpc>
                <a:spcPct val="115000"/>
              </a:lnSpc>
              <a:spcAft>
                <a:spcPts val="800"/>
              </a:spcAft>
            </a:pPr>
            <a:r>
              <a:rPr lang="pt-BR" sz="1200" kern="100" dirty="0">
                <a:effectLst/>
                <a:latin typeface="Rawline regular "/>
                <a:ea typeface="Aptos" panose="020B0004020202020204" pitchFamily="34" charset="0"/>
                <a:cs typeface="Times New Roman" panose="02020603050405020304" pitchFamily="18" charset="0"/>
              </a:rPr>
              <a:t>Silva, Jorge. "Licitações e Contratos na Administração Pública." Editora </a:t>
            </a:r>
            <a:r>
              <a:rPr lang="pt-BR" sz="1200" kern="100" dirty="0" err="1">
                <a:effectLst/>
                <a:latin typeface="Rawline regular "/>
                <a:ea typeface="Aptos" panose="020B0004020202020204" pitchFamily="34" charset="0"/>
                <a:cs typeface="Times New Roman" panose="02020603050405020304" pitchFamily="18" charset="0"/>
              </a:rPr>
              <a:t>Lumen</a:t>
            </a:r>
            <a:r>
              <a:rPr lang="pt-BR" sz="1200" kern="100" dirty="0">
                <a:effectLst/>
                <a:latin typeface="Rawline regular "/>
                <a:ea typeface="Aptos" panose="020B0004020202020204" pitchFamily="34" charset="0"/>
                <a:cs typeface="Times New Roman" panose="02020603050405020304" pitchFamily="18" charset="0"/>
              </a:rPr>
              <a:t> Juris, 2021.</a:t>
            </a:r>
          </a:p>
          <a:p>
            <a:pPr>
              <a:lnSpc>
                <a:spcPct val="115000"/>
              </a:lnSpc>
              <a:spcAft>
                <a:spcPts val="800"/>
              </a:spcAft>
            </a:pPr>
            <a:r>
              <a:rPr lang="pt-BR" sz="1200" kern="100" dirty="0">
                <a:effectLst/>
                <a:latin typeface="Rawline regular "/>
                <a:ea typeface="Aptos" panose="020B0004020202020204" pitchFamily="34" charset="0"/>
                <a:cs typeface="Times New Roman" panose="02020603050405020304" pitchFamily="18" charset="0"/>
              </a:rPr>
              <a:t>Viana, Juliano. "A Nova Lei de Licitações: Uma Análise Crítica." Editora Ijuí, 2021.</a:t>
            </a:r>
            <a:endParaRPr lang="pt-BR" sz="1200" b="1" kern="100" dirty="0">
              <a:effectLst/>
              <a:latin typeface="Rawline-Regular"/>
              <a:ea typeface="Aptos" panose="020B0004020202020204" pitchFamily="34" charset="0"/>
              <a:cs typeface="Times New Roman" panose="02020603050405020304" pitchFamily="18" charset="0"/>
            </a:endParaRPr>
          </a:p>
        </p:txBody>
      </p:sp>
      <p:sp>
        <p:nvSpPr>
          <p:cNvPr id="2" name="CaixaDeTexto 1">
            <a:extLst>
              <a:ext uri="{FF2B5EF4-FFF2-40B4-BE49-F238E27FC236}">
                <a16:creationId xmlns:a16="http://schemas.microsoft.com/office/drawing/2014/main" id="{7E9A345C-0D8F-0994-3B62-8360AE94862E}"/>
              </a:ext>
            </a:extLst>
          </p:cNvPr>
          <p:cNvSpPr txBox="1"/>
          <p:nvPr/>
        </p:nvSpPr>
        <p:spPr>
          <a:xfrm>
            <a:off x="238242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Tree>
    <p:extLst>
      <p:ext uri="{BB962C8B-B14F-4D97-AF65-F5344CB8AC3E}">
        <p14:creationId xmlns:p14="http://schemas.microsoft.com/office/powerpoint/2010/main" val="244337350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4D97D9C-6561-E9B2-D3E6-A8B21788BE6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E8C78F1-7684-1E84-4A87-F5B7C6F17437}"/>
              </a:ext>
            </a:extLst>
          </p:cNvPr>
          <p:cNvPicPr preferRelativeResize="0"/>
          <p:nvPr/>
        </p:nvPicPr>
        <p:blipFill>
          <a:blip r:embed="rId3">
            <a:alphaModFix/>
          </a:blip>
          <a:stretch>
            <a:fillRect/>
          </a:stretch>
        </p:blipFill>
        <p:spPr>
          <a:xfrm>
            <a:off x="0" y="0"/>
            <a:ext cx="9190883" cy="5143500"/>
          </a:xfrm>
          <a:prstGeom prst="rect">
            <a:avLst/>
          </a:prstGeom>
          <a:noFill/>
          <a:ln>
            <a:noFill/>
          </a:ln>
        </p:spPr>
      </p:pic>
      <p:sp>
        <p:nvSpPr>
          <p:cNvPr id="3" name="CaixaDeTexto 2">
            <a:extLst>
              <a:ext uri="{FF2B5EF4-FFF2-40B4-BE49-F238E27FC236}">
                <a16:creationId xmlns:a16="http://schemas.microsoft.com/office/drawing/2014/main" id="{0DA3072B-8DBC-073C-9D75-6F0D26D394E7}"/>
              </a:ext>
            </a:extLst>
          </p:cNvPr>
          <p:cNvSpPr txBox="1"/>
          <p:nvPr/>
        </p:nvSpPr>
        <p:spPr>
          <a:xfrm>
            <a:off x="0" y="50902"/>
            <a:ext cx="8078993" cy="4073936"/>
          </a:xfrm>
          <a:prstGeom prst="rect">
            <a:avLst/>
          </a:prstGeom>
          <a:noFill/>
        </p:spPr>
        <p:txBody>
          <a:bodyPr wrap="square">
            <a:spAutoFit/>
          </a:bodyPr>
          <a:lstStyle/>
          <a:p>
            <a:pPr marL="685800">
              <a:lnSpc>
                <a:spcPct val="115000"/>
              </a:lnSpc>
              <a:spcAft>
                <a:spcPts val="800"/>
              </a:spcAft>
            </a:pPr>
            <a:r>
              <a:rPr lang="pt-BR" sz="1800" b="1" kern="100" dirty="0">
                <a:effectLst/>
                <a:latin typeface="Rawline-Regular"/>
                <a:ea typeface="Aptos" panose="020B0004020202020204" pitchFamily="34" charset="0"/>
                <a:cs typeface="Times New Roman" panose="02020603050405020304" pitchFamily="18" charset="0"/>
              </a:rPr>
              <a:t>Instrumentos de Consulta para elaboração deste Conteúdo</a:t>
            </a:r>
          </a:p>
          <a:p>
            <a:pPr marL="685800">
              <a:lnSpc>
                <a:spcPct val="115000"/>
              </a:lnSpc>
              <a:spcAft>
                <a:spcPts val="800"/>
              </a:spcAft>
            </a:pPr>
            <a:r>
              <a:rPr lang="pt-BR" sz="1800" b="1" kern="100" dirty="0">
                <a:effectLst/>
                <a:latin typeface="Rawline-Regular"/>
                <a:ea typeface="Aptos" panose="020B0004020202020204" pitchFamily="34" charset="0"/>
                <a:cs typeface="Times New Roman" panose="02020603050405020304" pitchFamily="18" charset="0"/>
              </a:rPr>
              <a:t>FONTES E REFERÊNCAS:</a:t>
            </a:r>
          </a:p>
          <a:p>
            <a:r>
              <a:rPr lang="pt-BR" sz="1200" b="1" dirty="0">
                <a:latin typeface="Rawline regular "/>
              </a:rPr>
              <a:t>Normas e Referências Técnicas</a:t>
            </a:r>
          </a:p>
          <a:p>
            <a:r>
              <a:rPr lang="pt-BR" sz="1200" dirty="0">
                <a:latin typeface="Rawline regular "/>
              </a:rPr>
              <a:t>NBC TSP 07 – Ativo Imobilizado: aplicável a reconhecimento e mensuração de ativos no setor público  ￼.</a:t>
            </a:r>
          </a:p>
          <a:p>
            <a:r>
              <a:rPr lang="pt-BR" sz="1200" dirty="0">
                <a:latin typeface="Rawline regular "/>
              </a:rPr>
              <a:t>NBC TSP 16.9 – Depreciação, Amortização e Exaustão, 16.10 – Avaliação e Mensuração de Ativos – Normas do CFC para contabilidade pública  ￼.</a:t>
            </a:r>
          </a:p>
          <a:p>
            <a:r>
              <a:rPr lang="pt-BR" sz="1200" dirty="0">
                <a:latin typeface="Rawline regular "/>
              </a:rPr>
              <a:t>MCASP (Manual de Contabilidade Aplicada ao Setor Público) – Padronização dos procedimentos patrimoniais, conforme resolução da STN  ￼.</a:t>
            </a:r>
          </a:p>
          <a:p>
            <a:r>
              <a:rPr lang="pt-BR" sz="1200" dirty="0">
                <a:latin typeface="Rawline regular "/>
              </a:rPr>
              <a:t>Lei nº 4.320/1964 – Base legal para escrituração contábil, inventários e controle patrimoniais.</a:t>
            </a:r>
          </a:p>
          <a:p>
            <a:r>
              <a:rPr lang="pt-BR" sz="1200" dirty="0">
                <a:latin typeface="Rawline regular "/>
              </a:rPr>
              <a:t>Lei nº 14.133/2021 – Regras sobre aquisição e alienação de bens públicos via licitação.</a:t>
            </a:r>
          </a:p>
          <a:p>
            <a:r>
              <a:rPr lang="pt-BR" sz="1200" dirty="0">
                <a:latin typeface="Rawline regular "/>
                <a:hlinkClick r:id="rId4"/>
              </a:rPr>
              <a:t>https://www.planalto.gov.br/ccivil_03/_ato2019-2022/2021/lei/l14133.htm#ART%2076</a:t>
            </a:r>
            <a:endParaRPr lang="pt-BR" sz="1200" dirty="0">
              <a:latin typeface="Rawline regular "/>
            </a:endParaRPr>
          </a:p>
          <a:p>
            <a:r>
              <a:rPr lang="pt-BR" sz="1200" dirty="0">
                <a:latin typeface="Rawline regular "/>
                <a:hlinkClick r:id="rId5"/>
              </a:rPr>
              <a:t>http://www.comprasnet.gov.br/legislacao/in/in205_88.htm</a:t>
            </a:r>
            <a:endParaRPr lang="pt-BR" sz="1200" dirty="0">
              <a:latin typeface="Rawline regular "/>
            </a:endParaRPr>
          </a:p>
          <a:p>
            <a:r>
              <a:rPr lang="pt-BR" sz="1200" dirty="0">
                <a:latin typeface="Rawline regular "/>
                <a:hlinkClick r:id="rId6"/>
              </a:rPr>
              <a:t>https://www.planalto.gov.br/ccivil_03/leis/l4320.htm</a:t>
            </a:r>
            <a:endParaRPr lang="pt-BR" sz="1200" dirty="0">
              <a:latin typeface="Rawline regular "/>
            </a:endParaRPr>
          </a:p>
          <a:p>
            <a:r>
              <a:rPr lang="pt-BR" sz="1200" dirty="0">
                <a:latin typeface="Rawline regular "/>
                <a:hlinkClick r:id="rId7"/>
              </a:rPr>
              <a:t>https://www.tesourotransparente.gov.br/publicacoes/manual-de-contabilidade-aplicada-ao-setor-publico-mcasp/2025/26</a:t>
            </a:r>
            <a:endParaRPr lang="pt-BR" sz="1200" dirty="0">
              <a:latin typeface="Rawline regular "/>
            </a:endParaRPr>
          </a:p>
          <a:p>
            <a:r>
              <a:rPr lang="pt-BR" sz="1200" dirty="0">
                <a:latin typeface="Rawline regular "/>
                <a:hlinkClick r:id="rId8"/>
              </a:rPr>
              <a:t>https://cfc.org.br/tecnica/normas-brasileiras-de-contabilidade/nbc-tsp-do-setor-publico/</a:t>
            </a:r>
            <a:endParaRPr lang="pt-BR" sz="1200" dirty="0">
              <a:latin typeface="Rawline regular "/>
            </a:endParaRPr>
          </a:p>
          <a:p>
            <a:r>
              <a:rPr lang="pt-BR" sz="1200" dirty="0">
                <a:latin typeface="Rawline regular "/>
                <a:hlinkClick r:id="rId9"/>
              </a:rPr>
              <a:t>https://www.planalto.gov.br/ccivil_03/leis/lcp/lcp101.htm</a:t>
            </a:r>
            <a:endParaRPr lang="pt-BR" sz="1200" dirty="0">
              <a:latin typeface="Rawline regular "/>
            </a:endParaRPr>
          </a:p>
          <a:p>
            <a:r>
              <a:rPr lang="pt-BR" sz="1200" dirty="0">
                <a:latin typeface="Rawline regular "/>
                <a:hlinkClick r:id="rId10"/>
              </a:rPr>
              <a:t>https://viajuris.tce.pr.gov.br/Pesquisa/Visualizar/Acordao_1907_2024_do_Tribunal_Pleno/30688</a:t>
            </a:r>
            <a:endParaRPr lang="pt-BR" sz="1200" dirty="0">
              <a:latin typeface="Rawline regular "/>
            </a:endParaRPr>
          </a:p>
          <a:p>
            <a:r>
              <a:rPr lang="pt-BR" sz="1200" dirty="0">
                <a:latin typeface="Rawline regular "/>
                <a:hlinkClick r:id="rId11"/>
              </a:rPr>
              <a:t>https://viajuris.tce.pr.gov.br/Pesquisa/Visualizar/Acordao_2503_2023_do_Tribunal_Pleno/27262</a:t>
            </a:r>
            <a:endParaRPr lang="pt-BR" sz="1200" dirty="0">
              <a:latin typeface="Rawline regular "/>
            </a:endParaRPr>
          </a:p>
          <a:p>
            <a:r>
              <a:rPr lang="pt-BR" sz="1200" dirty="0">
                <a:latin typeface="Rawline regular "/>
                <a:hlinkClick r:id="rId12"/>
              </a:rPr>
              <a:t>https://pesquisa.apps.tcu.gov.br</a:t>
            </a:r>
            <a:endParaRPr lang="pt-BR" sz="1800" b="1" kern="100" dirty="0">
              <a:effectLst/>
              <a:latin typeface="Rawline-Regular"/>
              <a:ea typeface="Aptos" panose="020B0004020202020204" pitchFamily="34" charset="0"/>
              <a:cs typeface="Times New Roman" panose="02020603050405020304" pitchFamily="18" charset="0"/>
            </a:endParaRPr>
          </a:p>
        </p:txBody>
      </p:sp>
      <p:sp>
        <p:nvSpPr>
          <p:cNvPr id="2" name="CaixaDeTexto 1">
            <a:extLst>
              <a:ext uri="{FF2B5EF4-FFF2-40B4-BE49-F238E27FC236}">
                <a16:creationId xmlns:a16="http://schemas.microsoft.com/office/drawing/2014/main" id="{CB456359-1002-3CD3-FF1D-ECC085944396}"/>
              </a:ext>
            </a:extLst>
          </p:cNvPr>
          <p:cNvSpPr txBox="1"/>
          <p:nvPr/>
        </p:nvSpPr>
        <p:spPr>
          <a:xfrm>
            <a:off x="238242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Tree>
    <p:extLst>
      <p:ext uri="{BB962C8B-B14F-4D97-AF65-F5344CB8AC3E}">
        <p14:creationId xmlns:p14="http://schemas.microsoft.com/office/powerpoint/2010/main" val="360363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1" y="-81002"/>
            <a:ext cx="9477487" cy="5224502"/>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784830"/>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1 </a:t>
            </a:r>
            <a:r>
              <a:rPr lang="pt-BR" sz="1800" b="1" dirty="0">
                <a:effectLst/>
                <a:latin typeface="Rawline regular "/>
                <a:ea typeface="Aptos" panose="020B0004020202020204" pitchFamily="34" charset="0"/>
                <a:cs typeface="Times New Roman" panose="02020603050405020304" pitchFamily="18" charset="0"/>
              </a:rPr>
              <a:t>Incorporação</a:t>
            </a:r>
            <a:endParaRPr lang="pt-BR" sz="1800" b="1" dirty="0">
              <a:latin typeface="Rawline regular "/>
            </a:endParaRPr>
          </a:p>
          <a:p>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7" name="CaixaDeTexto 6">
            <a:extLst>
              <a:ext uri="{FF2B5EF4-FFF2-40B4-BE49-F238E27FC236}">
                <a16:creationId xmlns:a16="http://schemas.microsoft.com/office/drawing/2014/main" id="{CF3F9A3A-190A-971B-B70C-C24E5815227C}"/>
              </a:ext>
            </a:extLst>
          </p:cNvPr>
          <p:cNvSpPr txBox="1"/>
          <p:nvPr/>
        </p:nvSpPr>
        <p:spPr>
          <a:xfrm>
            <a:off x="231276" y="711951"/>
            <a:ext cx="8062870" cy="3316101"/>
          </a:xfrm>
          <a:prstGeom prst="rect">
            <a:avLst/>
          </a:prstGeom>
          <a:noFill/>
        </p:spPr>
        <p:txBody>
          <a:bodyPr wrap="square">
            <a:spAutoFit/>
          </a:bodyPr>
          <a:lstStyle/>
          <a:p>
            <a:pPr marL="342900" indent="-342900">
              <a:lnSpc>
                <a:spcPct val="150000"/>
              </a:lnSpc>
              <a:buAutoNum type="alphaLcParenR"/>
            </a:pPr>
            <a:r>
              <a:rPr lang="pt-BR" sz="1800" b="1" dirty="0">
                <a:effectLst/>
                <a:latin typeface="Rawline regular "/>
                <a:ea typeface="Aptos" panose="020B0004020202020204" pitchFamily="34" charset="0"/>
                <a:cs typeface="Times New Roman" panose="02020603050405020304" pitchFamily="18" charset="0"/>
              </a:rPr>
              <a:t>Aquisição</a:t>
            </a:r>
          </a:p>
          <a:p>
            <a:pPr>
              <a:lnSpc>
                <a:spcPct val="150000"/>
              </a:lnSpc>
            </a:pPr>
            <a:r>
              <a:rPr lang="pt-BR" sz="1800" b="1" kern="100" dirty="0">
                <a:effectLst/>
                <a:latin typeface="Rawline regular "/>
                <a:ea typeface="Aptos" panose="020B0004020202020204" pitchFamily="34" charset="0"/>
                <a:cs typeface="Times New Roman" panose="02020603050405020304" pitchFamily="18" charset="0"/>
              </a:rPr>
              <a:t>- Processo de compra direta, licitações e dispensa.</a:t>
            </a:r>
          </a:p>
          <a:p>
            <a:pPr>
              <a:lnSpc>
                <a:spcPct val="150000"/>
              </a:lnSpc>
            </a:pPr>
            <a:r>
              <a:rPr lang="pt-BR" sz="1800" b="1" kern="100" dirty="0">
                <a:latin typeface="Rawline regular "/>
                <a:ea typeface="Aptos" panose="020B0004020202020204" pitchFamily="34" charset="0"/>
                <a:cs typeface="Times New Roman" panose="02020603050405020304" pitchFamily="18" charset="0"/>
              </a:rPr>
              <a:t>- </a:t>
            </a:r>
            <a:r>
              <a:rPr lang="pt-BR" sz="1800" b="1" kern="100" dirty="0">
                <a:effectLst/>
                <a:latin typeface="Rawline regular "/>
                <a:ea typeface="Aptos" panose="020B0004020202020204" pitchFamily="34" charset="0"/>
                <a:cs typeface="Times New Roman" panose="02020603050405020304" pitchFamily="18" charset="0"/>
              </a:rPr>
              <a:t>Etapas: Licitação, escolha do fornecedor, assinatura de contrato, recebimento e registro.</a:t>
            </a:r>
          </a:p>
          <a:p>
            <a:pPr>
              <a:lnSpc>
                <a:spcPct val="150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 Registro do bem no Sistema de Controle Patrimonial.</a:t>
            </a:r>
          </a:p>
          <a:p>
            <a:pPr>
              <a:lnSpc>
                <a:spcPct val="115000"/>
              </a:lnSpc>
              <a:spcAft>
                <a:spcPts val="800"/>
              </a:spcAft>
            </a:pPr>
            <a:r>
              <a:rPr lang="pt-BR" sz="1200" b="1" kern="100" dirty="0">
                <a:effectLst/>
                <a:latin typeface="Rawline regular "/>
                <a:ea typeface="Aptos" panose="020B0004020202020204" pitchFamily="34" charset="0"/>
                <a:cs typeface="Times New Roman" panose="02020603050405020304" pitchFamily="18" charset="0"/>
              </a:rPr>
              <a:t>Nota: </a:t>
            </a:r>
            <a:r>
              <a:rPr lang="pt-BR" sz="1200" kern="100" dirty="0">
                <a:effectLst/>
                <a:latin typeface="Rawline regular "/>
                <a:ea typeface="Aptos" panose="020B0004020202020204" pitchFamily="34" charset="0"/>
                <a:cs typeface="Times New Roman" panose="02020603050405020304" pitchFamily="18" charset="0"/>
                <a:hlinkClick r:id="rId4"/>
              </a:rPr>
              <a:t>A Lei 14.133/2021</a:t>
            </a:r>
            <a:r>
              <a:rPr lang="pt-BR" sz="1200" kern="100" dirty="0">
                <a:effectLst/>
                <a:latin typeface="Rawline regular "/>
                <a:ea typeface="Aptos" panose="020B0004020202020204" pitchFamily="34" charset="0"/>
                <a:cs typeface="Times New Roman" panose="02020603050405020304" pitchFamily="18" charset="0"/>
              </a:rPr>
              <a:t>: Regula a aquisição de bens pela administração pública e o procedimento licitatório. </a:t>
            </a:r>
          </a:p>
          <a:p>
            <a:pPr>
              <a:lnSpc>
                <a:spcPct val="115000"/>
              </a:lnSpc>
              <a:spcAft>
                <a:spcPts val="800"/>
              </a:spcAft>
            </a:pPr>
            <a:r>
              <a:rPr lang="pt-BR" b="1" dirty="0"/>
              <a:t>📌 </a:t>
            </a:r>
            <a:r>
              <a:rPr lang="pt-BR" b="1" u="sng" kern="100" dirty="0">
                <a:latin typeface="Rawline regular "/>
                <a:ea typeface="Aptos" panose="020B0004020202020204" pitchFamily="34" charset="0"/>
                <a:cs typeface="Times New Roman" panose="02020603050405020304" pitchFamily="18" charset="0"/>
              </a:rPr>
              <a:t>C</a:t>
            </a:r>
            <a:r>
              <a:rPr lang="pt-BR" b="1" u="sng" kern="100" dirty="0">
                <a:effectLst/>
                <a:latin typeface="Rawline regular "/>
                <a:ea typeface="Aptos" panose="020B0004020202020204" pitchFamily="34" charset="0"/>
                <a:cs typeface="Times New Roman" panose="02020603050405020304" pitchFamily="18" charset="0"/>
              </a:rPr>
              <a:t>ompra direta se refere a aquisições de baixo valor sem licitação, a dispensa de licitação se aplica a situações específicas onde a licitação não é obrigatória, mas ainda requer justificativa. Ambas visam agilizar a aquisição de bens e serviços, mas operam em contextos diferentes dentro da legislação.</a:t>
            </a:r>
            <a:endParaRPr lang="pt-BR" b="1" u="sng" dirty="0">
              <a:latin typeface="Rawline regular "/>
            </a:endParaRPr>
          </a:p>
        </p:txBody>
      </p:sp>
    </p:spTree>
    <p:extLst>
      <p:ext uri="{BB962C8B-B14F-4D97-AF65-F5344CB8AC3E}">
        <p14:creationId xmlns:p14="http://schemas.microsoft.com/office/powerpoint/2010/main" val="357693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81002"/>
            <a:ext cx="9499002" cy="5224502"/>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4" y="81002"/>
            <a:ext cx="7959792" cy="784830"/>
          </a:xfrm>
          <a:prstGeom prst="rect">
            <a:avLst/>
          </a:prstGeom>
          <a:noFill/>
        </p:spPr>
        <p:txBody>
          <a:bodyPr wrap="square">
            <a:spAutoFit/>
          </a:bodyPr>
          <a:lstStyle/>
          <a:p>
            <a:r>
              <a:rPr lang="pt-BR" sz="1800" b="1" dirty="0">
                <a:latin typeface="Rawline regular "/>
              </a:rPr>
              <a:t>Incorporação, Avaliação e Baixa</a:t>
            </a:r>
          </a:p>
          <a:p>
            <a:r>
              <a:rPr lang="pt-BR" sz="1800" b="1" dirty="0">
                <a:latin typeface="Rawline regular "/>
              </a:rPr>
              <a:t>1 </a:t>
            </a:r>
            <a:r>
              <a:rPr lang="pt-BR" sz="1800" b="1" dirty="0">
                <a:effectLst/>
                <a:latin typeface="Rawline regular "/>
                <a:ea typeface="Aptos" panose="020B0004020202020204" pitchFamily="34" charset="0"/>
                <a:cs typeface="Times New Roman" panose="02020603050405020304" pitchFamily="18" charset="0"/>
              </a:rPr>
              <a:t>Incorporação</a:t>
            </a:r>
            <a:endParaRPr lang="pt-BR" sz="1800" b="1" dirty="0">
              <a:latin typeface="Rawline regular "/>
            </a:endParaRPr>
          </a:p>
          <a:p>
            <a:endParaRPr lang="pt-BR" sz="900" b="1" dirty="0">
              <a:latin typeface="Rawline regular "/>
            </a:endParaRPr>
          </a:p>
        </p:txBody>
      </p:sp>
      <p:sp>
        <p:nvSpPr>
          <p:cNvPr id="2" name="CaixaDeTexto 1">
            <a:extLst>
              <a:ext uri="{FF2B5EF4-FFF2-40B4-BE49-F238E27FC236}">
                <a16:creationId xmlns:a16="http://schemas.microsoft.com/office/drawing/2014/main" id="{70CA86CD-E21A-D625-EE11-B08A837F1C51}"/>
              </a:ext>
            </a:extLst>
          </p:cNvPr>
          <p:cNvSpPr txBox="1"/>
          <p:nvPr/>
        </p:nvSpPr>
        <p:spPr>
          <a:xfrm>
            <a:off x="2476038" y="4506253"/>
            <a:ext cx="4775812" cy="307777"/>
          </a:xfrm>
          <a:prstGeom prst="rect">
            <a:avLst/>
          </a:prstGeom>
          <a:noFill/>
        </p:spPr>
        <p:txBody>
          <a:bodyPr wrap="square">
            <a:spAutoFit/>
          </a:bodyPr>
          <a:lstStyle/>
          <a:p>
            <a:pPr marL="0" lvl="0" indent="0" algn="ctr" rtl="0">
              <a:spcBef>
                <a:spcPts val="0"/>
              </a:spcBef>
              <a:spcAft>
                <a:spcPts val="0"/>
              </a:spcAft>
              <a:buNone/>
            </a:pPr>
            <a:r>
              <a:rPr lang="pt-BR" sz="1400" b="1" dirty="0">
                <a:solidFill>
                  <a:srgbClr val="FF6C00"/>
                </a:solidFill>
                <a:latin typeface="Montserrat"/>
                <a:ea typeface="Montserrat"/>
                <a:cs typeface="Montserrat"/>
                <a:sym typeface="Montserrat"/>
              </a:rPr>
              <a:t>Incorporação, Avaliação e Baixa</a:t>
            </a:r>
          </a:p>
        </p:txBody>
      </p:sp>
      <p:sp>
        <p:nvSpPr>
          <p:cNvPr id="7" name="CaixaDeTexto 6">
            <a:extLst>
              <a:ext uri="{FF2B5EF4-FFF2-40B4-BE49-F238E27FC236}">
                <a16:creationId xmlns:a16="http://schemas.microsoft.com/office/drawing/2014/main" id="{CF3F9A3A-190A-971B-B70C-C24E5815227C}"/>
              </a:ext>
            </a:extLst>
          </p:cNvPr>
          <p:cNvSpPr txBox="1"/>
          <p:nvPr/>
        </p:nvSpPr>
        <p:spPr>
          <a:xfrm>
            <a:off x="231276" y="711951"/>
            <a:ext cx="7959792" cy="3242683"/>
          </a:xfrm>
          <a:prstGeom prst="rect">
            <a:avLst/>
          </a:prstGeom>
          <a:noFill/>
        </p:spPr>
        <p:txBody>
          <a:bodyPr wrap="square">
            <a:spAutoFit/>
          </a:bodyPr>
          <a:lstStyle/>
          <a:p>
            <a:pPr marL="342900" indent="-342900">
              <a:lnSpc>
                <a:spcPct val="150000"/>
              </a:lnSpc>
              <a:buAutoNum type="alphaLcParenR"/>
            </a:pPr>
            <a:r>
              <a:rPr lang="pt-BR" sz="1800" b="1" dirty="0">
                <a:effectLst/>
                <a:latin typeface="Rawline regular "/>
                <a:ea typeface="Aptos" panose="020B0004020202020204" pitchFamily="34" charset="0"/>
                <a:cs typeface="Times New Roman" panose="02020603050405020304" pitchFamily="18" charset="0"/>
              </a:rPr>
              <a:t>Aquisição</a:t>
            </a:r>
          </a:p>
          <a:p>
            <a:pPr lvl="0">
              <a:lnSpc>
                <a:spcPct val="115000"/>
              </a:lnSpc>
              <a:spcAft>
                <a:spcPts val="800"/>
              </a:spcAft>
              <a:tabLst>
                <a:tab pos="457200" algn="l"/>
              </a:tabLst>
            </a:pPr>
            <a:r>
              <a:rPr lang="pt-BR" sz="1800" b="1" kern="100" dirty="0">
                <a:effectLst/>
                <a:latin typeface="Rawline regular "/>
                <a:ea typeface="Aptos" panose="020B0004020202020204" pitchFamily="34" charset="0"/>
                <a:cs typeface="Times New Roman" panose="02020603050405020304" pitchFamily="18" charset="0"/>
              </a:rPr>
              <a:t>    Modalidades de Aquisição:</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800" b="1" u="sng" kern="100" dirty="0">
                <a:effectLst/>
                <a:latin typeface="Rawline regular "/>
                <a:ea typeface="Aptos" panose="020B0004020202020204" pitchFamily="34" charset="0"/>
                <a:cs typeface="Times New Roman" panose="02020603050405020304" pitchFamily="18" charset="0"/>
              </a:rPr>
              <a:t>Compra Direta:</a:t>
            </a:r>
            <a:r>
              <a:rPr lang="pt-BR" sz="1800" b="1" kern="100" dirty="0">
                <a:effectLst/>
                <a:latin typeface="Rawline regular "/>
                <a:ea typeface="Aptos" panose="020B0004020202020204" pitchFamily="34" charset="0"/>
                <a:cs typeface="Times New Roman" panose="02020603050405020304" pitchFamily="18" charset="0"/>
              </a:rPr>
              <a:t> </a:t>
            </a:r>
            <a:r>
              <a:rPr lang="pt-BR" sz="1800" kern="100" dirty="0">
                <a:effectLst/>
                <a:latin typeface="Rawline regular "/>
                <a:ea typeface="Aptos" panose="020B0004020202020204" pitchFamily="34" charset="0"/>
                <a:cs typeface="Times New Roman" panose="02020603050405020304" pitchFamily="18" charset="0"/>
              </a:rPr>
              <a:t>Para bens de menor valor, onde a administração pode realizar a aquisição sem licitação, respeitando os limites estabelecidos em lei.</a:t>
            </a:r>
          </a:p>
          <a:p>
            <a:pPr marL="742950" lvl="1" indent="-285750">
              <a:lnSpc>
                <a:spcPct val="115000"/>
              </a:lnSpc>
              <a:spcAft>
                <a:spcPts val="800"/>
              </a:spcAft>
              <a:buSzPts val="1000"/>
              <a:buFont typeface="Courier New" panose="02070309020205020404" pitchFamily="49" charset="0"/>
              <a:buChar char="o"/>
              <a:tabLst>
                <a:tab pos="914400" algn="l"/>
              </a:tabLst>
            </a:pPr>
            <a:r>
              <a:rPr lang="pt-BR" sz="1800" b="1" u="sng" kern="100" dirty="0">
                <a:effectLst/>
                <a:latin typeface="Rawline regular "/>
                <a:ea typeface="Aptos" panose="020B0004020202020204" pitchFamily="34" charset="0"/>
                <a:cs typeface="Times New Roman" panose="02020603050405020304" pitchFamily="18" charset="0"/>
              </a:rPr>
              <a:t>Licitação:</a:t>
            </a:r>
            <a:r>
              <a:rPr lang="pt-BR" sz="1800" b="1" kern="100" dirty="0">
                <a:effectLst/>
                <a:latin typeface="Rawline regular "/>
                <a:ea typeface="Aptos" panose="020B0004020202020204" pitchFamily="34" charset="0"/>
                <a:cs typeface="Times New Roman" panose="02020603050405020304" pitchFamily="18" charset="0"/>
              </a:rPr>
              <a:t> </a:t>
            </a:r>
            <a:r>
              <a:rPr lang="pt-BR" sz="1800" kern="100" dirty="0">
                <a:effectLst/>
                <a:latin typeface="Rawline regular "/>
                <a:ea typeface="Aptos" panose="020B0004020202020204" pitchFamily="34" charset="0"/>
                <a:cs typeface="Times New Roman" panose="02020603050405020304" pitchFamily="18" charset="0"/>
              </a:rPr>
              <a:t>Processo formal que deve ser seguido para a aquisição de bens de maior valor, garantindo transparência e concorrência. As modalidades de licitação incluem concorrência, tomada de preços, convite, concurso e leilão.</a:t>
            </a:r>
          </a:p>
        </p:txBody>
      </p:sp>
    </p:spTree>
    <p:extLst>
      <p:ext uri="{BB962C8B-B14F-4D97-AF65-F5344CB8AC3E}">
        <p14:creationId xmlns:p14="http://schemas.microsoft.com/office/powerpoint/2010/main" val="3824286933"/>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5755</TotalTime>
  <Words>9001</Words>
  <Application>Microsoft Office PowerPoint</Application>
  <PresentationFormat>Apresentação na tela (16:9)</PresentationFormat>
  <Paragraphs>645</Paragraphs>
  <Slides>71</Slides>
  <Notes>71</Notes>
  <HiddenSlides>0</HiddenSlides>
  <MMClips>0</MMClips>
  <ScaleCrop>false</ScaleCrop>
  <HeadingPairs>
    <vt:vector size="6" baseType="variant">
      <vt:variant>
        <vt:lpstr>Fontes usadas</vt:lpstr>
      </vt:variant>
      <vt:variant>
        <vt:i4>8</vt:i4>
      </vt:variant>
      <vt:variant>
        <vt:lpstr>Tema</vt:lpstr>
      </vt:variant>
      <vt:variant>
        <vt:i4>1</vt:i4>
      </vt:variant>
      <vt:variant>
        <vt:lpstr>Títulos de slides</vt:lpstr>
      </vt:variant>
      <vt:variant>
        <vt:i4>71</vt:i4>
      </vt:variant>
    </vt:vector>
  </HeadingPairs>
  <TitlesOfParts>
    <vt:vector size="80" baseType="lpstr">
      <vt:lpstr>Rawline regular </vt:lpstr>
      <vt:lpstr>Symbol</vt:lpstr>
      <vt:lpstr>Arial</vt:lpstr>
      <vt:lpstr>Aptos</vt:lpstr>
      <vt:lpstr>Courier New</vt:lpstr>
      <vt:lpstr>Rawline-Regular</vt:lpstr>
      <vt:lpstr>Montserrat</vt:lpstr>
      <vt:lpstr>Wingdings</vt:lpstr>
      <vt:lpstr>Simple Light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Jorge</dc:creator>
  <cp:lastModifiedBy>JORGE SOUZA</cp:lastModifiedBy>
  <cp:revision>10</cp:revision>
  <dcterms:modified xsi:type="dcterms:W3CDTF">2025-06-22T22:22:52Z</dcterms:modified>
</cp:coreProperties>
</file>